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Lst>
  <p:notesMasterIdLst>
    <p:notesMasterId r:id="rId106"/>
  </p:notesMasterIdLst>
  <p:sldIdLst>
    <p:sldId id="296" r:id="rId4"/>
    <p:sldId id="455" r:id="rId5"/>
    <p:sldId id="416" r:id="rId6"/>
    <p:sldId id="500" r:id="rId7"/>
    <p:sldId id="490" r:id="rId8"/>
    <p:sldId id="489" r:id="rId9"/>
    <p:sldId id="558" r:id="rId10"/>
    <p:sldId id="501" r:id="rId11"/>
    <p:sldId id="498" r:id="rId12"/>
    <p:sldId id="502" r:id="rId13"/>
    <p:sldId id="499" r:id="rId14"/>
    <p:sldId id="503" r:id="rId15"/>
    <p:sldId id="509" r:id="rId16"/>
    <p:sldId id="504" r:id="rId17"/>
    <p:sldId id="510" r:id="rId18"/>
    <p:sldId id="511" r:id="rId19"/>
    <p:sldId id="513" r:id="rId20"/>
    <p:sldId id="512" r:id="rId21"/>
    <p:sldId id="505" r:id="rId22"/>
    <p:sldId id="514" r:id="rId23"/>
    <p:sldId id="515" r:id="rId24"/>
    <p:sldId id="516" r:id="rId25"/>
    <p:sldId id="506" r:id="rId26"/>
    <p:sldId id="528" r:id="rId27"/>
    <p:sldId id="527" r:id="rId28"/>
    <p:sldId id="518" r:id="rId29"/>
    <p:sldId id="519" r:id="rId30"/>
    <p:sldId id="507" r:id="rId31"/>
    <p:sldId id="520" r:id="rId32"/>
    <p:sldId id="517" r:id="rId33"/>
    <p:sldId id="521" r:id="rId34"/>
    <p:sldId id="524" r:id="rId35"/>
    <p:sldId id="525" r:id="rId36"/>
    <p:sldId id="526" r:id="rId37"/>
    <p:sldId id="523" r:id="rId38"/>
    <p:sldId id="418" r:id="rId39"/>
    <p:sldId id="419" r:id="rId40"/>
    <p:sldId id="456" r:id="rId41"/>
    <p:sldId id="555" r:id="rId42"/>
    <p:sldId id="474" r:id="rId43"/>
    <p:sldId id="460" r:id="rId44"/>
    <p:sldId id="461" r:id="rId45"/>
    <p:sldId id="462" r:id="rId46"/>
    <p:sldId id="463" r:id="rId47"/>
    <p:sldId id="532" r:id="rId48"/>
    <p:sldId id="457" r:id="rId49"/>
    <p:sldId id="470" r:id="rId50"/>
    <p:sldId id="458" r:id="rId51"/>
    <p:sldId id="465" r:id="rId52"/>
    <p:sldId id="466" r:id="rId53"/>
    <p:sldId id="467" r:id="rId54"/>
    <p:sldId id="468" r:id="rId55"/>
    <p:sldId id="469" r:id="rId56"/>
    <p:sldId id="471" r:id="rId57"/>
    <p:sldId id="472" r:id="rId58"/>
    <p:sldId id="476" r:id="rId59"/>
    <p:sldId id="473" r:id="rId60"/>
    <p:sldId id="478" r:id="rId61"/>
    <p:sldId id="481" r:id="rId62"/>
    <p:sldId id="480" r:id="rId63"/>
    <p:sldId id="479" r:id="rId64"/>
    <p:sldId id="540" r:id="rId65"/>
    <p:sldId id="544" r:id="rId66"/>
    <p:sldId id="552" r:id="rId67"/>
    <p:sldId id="424" r:id="rId68"/>
    <p:sldId id="529" r:id="rId69"/>
    <p:sldId id="425" r:id="rId70"/>
    <p:sldId id="530" r:id="rId71"/>
    <p:sldId id="426" r:id="rId72"/>
    <p:sldId id="531" r:id="rId73"/>
    <p:sldId id="427" r:id="rId74"/>
    <p:sldId id="429" r:id="rId75"/>
    <p:sldId id="533" r:id="rId76"/>
    <p:sldId id="453" r:id="rId77"/>
    <p:sldId id="430" r:id="rId78"/>
    <p:sldId id="451" r:id="rId79"/>
    <p:sldId id="431" r:id="rId80"/>
    <p:sldId id="449" r:id="rId81"/>
    <p:sldId id="534" r:id="rId82"/>
    <p:sldId id="432" r:id="rId83"/>
    <p:sldId id="433" r:id="rId84"/>
    <p:sldId id="434" r:id="rId85"/>
    <p:sldId id="454" r:id="rId86"/>
    <p:sldId id="535" r:id="rId87"/>
    <p:sldId id="541" r:id="rId88"/>
    <p:sldId id="542" r:id="rId89"/>
    <p:sldId id="551" r:id="rId90"/>
    <p:sldId id="543" r:id="rId91"/>
    <p:sldId id="539" r:id="rId92"/>
    <p:sldId id="547" r:id="rId93"/>
    <p:sldId id="548" r:id="rId94"/>
    <p:sldId id="549" r:id="rId95"/>
    <p:sldId id="550" r:id="rId96"/>
    <p:sldId id="557" r:id="rId97"/>
    <p:sldId id="554" r:id="rId98"/>
    <p:sldId id="464" r:id="rId99"/>
    <p:sldId id="422" r:id="rId100"/>
    <p:sldId id="553" r:id="rId101"/>
    <p:sldId id="484" r:id="rId102"/>
    <p:sldId id="485" r:id="rId103"/>
    <p:sldId id="486" r:id="rId104"/>
    <p:sldId id="487" r:id="rId105"/>
  </p:sldIdLst>
  <p:sldSz cx="24384000" cy="13716000"/>
  <p:notesSz cx="6858000" cy="9144000"/>
  <p:defaultTextStyle>
    <a:defPPr>
      <a:defRPr lang="en-US"/>
    </a:defPPr>
    <a:lvl1pPr algn="ctr" rtl="0" fontAlgn="base">
      <a:spcBef>
        <a:spcPct val="0"/>
      </a:spcBef>
      <a:spcAft>
        <a:spcPct val="0"/>
      </a:spcAft>
      <a:defRPr sz="84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84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84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84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84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84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84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84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84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FF8000"/>
    <a:srgbClr val="FFFFFF"/>
    <a:srgbClr val="EFEC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281" autoAdjust="0"/>
  </p:normalViewPr>
  <p:slideViewPr>
    <p:cSldViewPr>
      <p:cViewPr>
        <p:scale>
          <a:sx n="28" d="100"/>
          <a:sy n="28" d="100"/>
        </p:scale>
        <p:origin x="-2016" y="-152"/>
      </p:cViewPr>
      <p:guideLst>
        <p:guide orient="horz" pos="4320"/>
        <p:guide pos="7680"/>
      </p:guideLst>
    </p:cSldViewPr>
  </p:slideViewPr>
  <p:notesTextViewPr>
    <p:cViewPr>
      <p:scale>
        <a:sx n="100" d="100"/>
        <a:sy n="100" d="100"/>
      </p:scale>
      <p:origin x="0" y="0"/>
    </p:cViewPr>
  </p:notesTextViewPr>
  <p:sorterViewPr>
    <p:cViewPr>
      <p:scale>
        <a:sx n="66" d="100"/>
        <a:sy n="66" d="100"/>
      </p:scale>
      <p:origin x="0" y="53248"/>
    </p:cViewPr>
  </p:sorterViewPr>
  <p:notesViewPr>
    <p:cSldViewPr>
      <p:cViewPr>
        <p:scale>
          <a:sx n="100" d="100"/>
          <a:sy n="100" d="100"/>
        </p:scale>
        <p:origin x="-2776" y="12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notesMaster" Target="notesMasters/notesMaster1.xml"/><Relationship Id="rId107"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8" Type="http://schemas.openxmlformats.org/officeDocument/2006/relationships/presProps" Target="presProps.xml"/><Relationship Id="rId109"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110" Type="http://schemas.openxmlformats.org/officeDocument/2006/relationships/theme" Target="theme/theme1.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111"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100" Type="http://schemas.openxmlformats.org/officeDocument/2006/relationships/slide" Target="slides/slide97.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ill Sans" pitchFamily="-1" charset="0"/>
                <a:ea typeface="ヒラギノ角ゴ ProN W3" pitchFamily="-1" charset="-128"/>
                <a:cs typeface="ヒラギノ角ゴ ProN W3" pitchFamily="-1" charset="-128"/>
                <a:sym typeface="Gill Sans" pitchFamily="-1"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5BE3403-653F-D14C-9BDE-799CD8C41556}" type="datetime1">
              <a:rPr lang="en-US"/>
              <a:pPr>
                <a:defRPr/>
              </a:pPr>
              <a:t>5/26/15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ill Sans" pitchFamily="-1" charset="0"/>
                <a:ea typeface="ヒラギノ角ゴ ProN W3" pitchFamily="-1" charset="-128"/>
                <a:cs typeface="ヒラギノ角ゴ ProN W3" pitchFamily="-1" charset="-128"/>
                <a:sym typeface="Gill Sans" pitchFamily="-1"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9C8C5BB-BCC2-A041-9692-4AF7B061027B}" type="slidenum">
              <a:rPr lang="en-US"/>
              <a:pPr>
                <a:defRPr/>
              </a:pPr>
              <a:t>‹#›</a:t>
            </a:fld>
            <a:endParaRPr lang="en-US"/>
          </a:p>
        </p:txBody>
      </p:sp>
    </p:spTree>
    <p:extLst>
      <p:ext uri="{BB962C8B-B14F-4D97-AF65-F5344CB8AC3E}">
        <p14:creationId xmlns:p14="http://schemas.microsoft.com/office/powerpoint/2010/main" val="206738221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xfrm>
            <a:off x="685800" y="4191000"/>
            <a:ext cx="5486400" cy="4724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spcAft>
                <a:spcPts val="600"/>
              </a:spcAft>
              <a:defRPr/>
            </a:pPr>
            <a:r>
              <a:rPr lang="en-US" b="1" dirty="0">
                <a:latin typeface="Calibri" charset="0"/>
                <a:ea typeface="ＭＳ Ｐゴシック" charset="0"/>
              </a:rPr>
              <a:t>Getting Started: </a:t>
            </a:r>
          </a:p>
          <a:p>
            <a:pPr marL="457200" lvl="2">
              <a:spcAft>
                <a:spcPts val="600"/>
              </a:spcAft>
              <a:buFont typeface="Wingdings" charset="0"/>
              <a:buChar char="Ø"/>
              <a:defRPr/>
            </a:pPr>
            <a:r>
              <a:rPr lang="en-US" dirty="0">
                <a:latin typeface="Calibri" charset="0"/>
                <a:ea typeface="ＭＳ Ｐゴシック" charset="0"/>
              </a:rPr>
              <a:t>Briefly go over the getting started section emphasizing the importance of planning and strategy in order to get alignment on your team and with your church</a:t>
            </a:r>
            <a:r>
              <a:rPr lang="ja-JP" altLang="en-US" dirty="0">
                <a:latin typeface="Calibri" charset="0"/>
                <a:ea typeface="ＭＳ Ｐゴシック" charset="0"/>
              </a:rPr>
              <a:t>’</a:t>
            </a:r>
            <a:r>
              <a:rPr lang="en-US" altLang="ja-JP" dirty="0">
                <a:latin typeface="Calibri" charset="0"/>
                <a:ea typeface="ＭＳ Ｐゴシック" charset="0"/>
              </a:rPr>
              <a:t>s direction and purpose.</a:t>
            </a:r>
          </a:p>
          <a:p>
            <a:pPr marL="457200" lvl="2">
              <a:spcAft>
                <a:spcPts val="600"/>
              </a:spcAft>
              <a:buFont typeface="Wingdings" charset="0"/>
              <a:buNone/>
              <a:defRPr/>
            </a:pPr>
            <a:endParaRPr lang="en-US" sz="1400" b="1" dirty="0" smtClean="0">
              <a:latin typeface="Calibri" charset="0"/>
              <a:ea typeface="ＭＳ Ｐゴシック" charset="0"/>
            </a:endParaRPr>
          </a:p>
          <a:p>
            <a:pPr marL="457200" lvl="2">
              <a:spcAft>
                <a:spcPts val="600"/>
              </a:spcAft>
              <a:buFont typeface="Wingdings" charset="0"/>
              <a:buNone/>
              <a:defRPr/>
            </a:pPr>
            <a:r>
              <a:rPr lang="en-US" sz="1400" b="1" dirty="0" smtClean="0">
                <a:latin typeface="Calibri" charset="0"/>
                <a:ea typeface="ＭＳ Ｐゴシック" charset="0"/>
              </a:rPr>
              <a:t>Directions </a:t>
            </a:r>
            <a:r>
              <a:rPr lang="en-US" sz="1400" b="1" dirty="0">
                <a:latin typeface="Calibri" charset="0"/>
                <a:ea typeface="ＭＳ Ｐゴシック" charset="0"/>
              </a:rPr>
              <a:t>for Facilitator:</a:t>
            </a:r>
          </a:p>
          <a:p>
            <a:pPr marL="628650" lvl="2" indent="-171450">
              <a:spcAft>
                <a:spcPts val="600"/>
              </a:spcAft>
              <a:buFont typeface="Arial"/>
              <a:buChar char="•"/>
              <a:defRPr/>
            </a:pPr>
            <a:r>
              <a:rPr lang="en-US" dirty="0">
                <a:latin typeface="Calibri" charset="0"/>
                <a:ea typeface="ＭＳ Ｐゴシック" charset="0"/>
              </a:rPr>
              <a:t>It is highly recommended that you go through the </a:t>
            </a:r>
            <a:r>
              <a:rPr lang="en-US" dirty="0" err="1">
                <a:latin typeface="Calibri" charset="0"/>
                <a:ea typeface="ＭＳ Ｐゴシック" charset="0"/>
              </a:rPr>
              <a:t>powerpoint</a:t>
            </a:r>
            <a:r>
              <a:rPr lang="en-US" dirty="0">
                <a:latin typeface="Calibri" charset="0"/>
                <a:ea typeface="ＭＳ Ｐゴシック" charset="0"/>
              </a:rPr>
              <a:t> presentation following along with your notes before your training session to ensure all slides, points and transitions are in sync with your notes.</a:t>
            </a:r>
          </a:p>
          <a:p>
            <a:pPr marL="628650" lvl="2" indent="-171450">
              <a:spcAft>
                <a:spcPts val="600"/>
              </a:spcAft>
              <a:buFont typeface="Arial"/>
              <a:buChar char="•"/>
              <a:defRPr/>
            </a:pPr>
            <a:r>
              <a:rPr lang="en-US" dirty="0">
                <a:latin typeface="Calibri" charset="0"/>
                <a:ea typeface="ＭＳ Ｐゴシック" charset="0"/>
              </a:rPr>
              <a:t>To ensure an effective training session go over the material until you are comfortable and confident with your understanding of the material being presented.</a:t>
            </a:r>
          </a:p>
          <a:p>
            <a:pPr marL="628650" lvl="2" indent="-171450">
              <a:spcAft>
                <a:spcPts val="600"/>
              </a:spcAft>
              <a:buFont typeface="Arial"/>
              <a:buChar char="•"/>
              <a:defRPr/>
            </a:pPr>
            <a:r>
              <a:rPr lang="en-US" dirty="0">
                <a:latin typeface="Calibri" charset="0"/>
                <a:ea typeface="ＭＳ Ｐゴシック" charset="0"/>
              </a:rPr>
              <a:t>Most of the slide content in the workbook will be in your leader notes. Where they are not you will see instructions to read off the slide. </a:t>
            </a:r>
          </a:p>
          <a:p>
            <a:pPr marL="628650" lvl="2" indent="-171450">
              <a:spcAft>
                <a:spcPts val="600"/>
              </a:spcAft>
              <a:buFont typeface="Arial"/>
              <a:buChar char="•"/>
              <a:defRPr/>
            </a:pPr>
            <a:r>
              <a:rPr lang="en-US" dirty="0">
                <a:latin typeface="Calibri" charset="0"/>
                <a:ea typeface="ＭＳ Ｐゴシック" charset="0"/>
              </a:rPr>
              <a:t>You will also see the fill in for the workbook in a different color in your leader notes. Workbook content contained in the leaders notes are also a larger font than the leader notes</a:t>
            </a:r>
            <a:r>
              <a:rPr lang="en-US" dirty="0" smtClean="0">
                <a:latin typeface="Calibri" charset="0"/>
                <a:ea typeface="ＭＳ Ｐゴシック" charset="0"/>
              </a:rPr>
              <a:t>.</a:t>
            </a:r>
          </a:p>
          <a:p>
            <a:pPr marL="457200" lvl="2">
              <a:spcAft>
                <a:spcPts val="600"/>
              </a:spcAft>
              <a:buFont typeface="Wingdings" charset="0"/>
              <a:buNone/>
              <a:defRPr/>
            </a:pPr>
            <a:endParaRPr lang="en-US" dirty="0">
              <a:latin typeface="Calibri" charset="0"/>
              <a:ea typeface="ＭＳ Ｐゴシック" charset="0"/>
            </a:endParaRPr>
          </a:p>
          <a:p>
            <a:pPr marL="457200" lvl="2">
              <a:spcAft>
                <a:spcPts val="600"/>
              </a:spcAft>
              <a:buFont typeface="Wingdings" charset="0"/>
              <a:buChar char="Ø"/>
              <a:defRPr/>
            </a:pPr>
            <a:r>
              <a:rPr lang="en-US" dirty="0">
                <a:latin typeface="Calibri" charset="0"/>
                <a:ea typeface="ＭＳ Ｐゴシック" charset="0"/>
              </a:rPr>
              <a:t>All leader notes can be recognized by the bullet symbol at the beginning of this sentence.</a:t>
            </a:r>
          </a:p>
          <a:p>
            <a:pPr marL="457200" lvl="2">
              <a:spcAft>
                <a:spcPts val="600"/>
              </a:spcAft>
              <a:defRPr/>
            </a:pPr>
            <a:r>
              <a:rPr lang="en-US" dirty="0">
                <a:latin typeface="Calibri" charset="0"/>
                <a:ea typeface="ＭＳ Ｐゴシック" charset="0"/>
              </a:rPr>
              <a:t>If you have any questions about this content or need further clarification don</a:t>
            </a:r>
            <a:r>
              <a:rPr lang="ja-JP" altLang="en-US" dirty="0">
                <a:latin typeface="Calibri" charset="0"/>
                <a:ea typeface="ＭＳ Ｐゴシック" charset="0"/>
              </a:rPr>
              <a:t>’</a:t>
            </a:r>
            <a:r>
              <a:rPr lang="en-US" altLang="ja-JP" dirty="0">
                <a:latin typeface="Calibri" charset="0"/>
                <a:ea typeface="ＭＳ Ｐゴシック" charset="0"/>
              </a:rPr>
              <a:t>t hesitate to contact Ministry Advantage for assistance.</a:t>
            </a:r>
            <a:endParaRPr lang="en-US" dirty="0">
              <a:latin typeface="Calibri" charset="0"/>
              <a:ea typeface="ＭＳ Ｐゴシック"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27C36AE7-9206-0447-960A-E24D0698A9CF}"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5093EDB4-2008-8F49-B021-49D86082BCD5}" type="slidenum">
              <a:rPr lang="en-US" sz="1200"/>
              <a:pPr eaLnBrk="1" hangingPunct="1"/>
              <a:t>18</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F2538476-7EFF-2A4F-9824-501050D64F0C}" type="slidenum">
              <a:rPr lang="en-US" sz="1200"/>
              <a:pPr eaLnBrk="1" hangingPunct="1"/>
              <a:t>20</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Other example could be given of similar circumstances.</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I am not a military strategist but what do you think would be the response if you approached your troops with some of these strategies?</a:t>
            </a:r>
          </a:p>
          <a:p>
            <a:endParaRPr lang="en-US">
              <a:latin typeface="Calibri" charset="0"/>
              <a:ea typeface="ＭＳ Ｐゴシック" charset="0"/>
              <a:cs typeface="ＭＳ Ｐゴシック" charset="0"/>
            </a:endParaRPr>
          </a:p>
          <a:p>
            <a:r>
              <a:rPr lang="en-US" b="1">
                <a:latin typeface="Calibri" charset="0"/>
                <a:ea typeface="ＭＳ Ｐゴシック" charset="0"/>
                <a:cs typeface="ＭＳ Ｐゴシック" charset="0"/>
              </a:rPr>
              <a:t>Key issue is this…</a:t>
            </a:r>
          </a:p>
          <a:p>
            <a:r>
              <a:rPr lang="sk-SK" b="1">
                <a:latin typeface="Calibri" charset="0"/>
                <a:ea typeface="ＭＳ Ｐゴシック" charset="0"/>
                <a:cs typeface="ＭＳ Ｐゴシック" charset="0"/>
              </a:rPr>
              <a:t>Isaiah 55:8 </a:t>
            </a:r>
            <a:r>
              <a:rPr lang="sk-SK">
                <a:latin typeface="Calibri" charset="0"/>
                <a:ea typeface="ＭＳ Ｐゴシック" charset="0"/>
                <a:cs typeface="ＭＳ Ｐゴシック" charset="0"/>
              </a:rPr>
              <a:t>“For my thoughts are not your thoughts, neither are your ways my ways,” declares the Lord.</a:t>
            </a:r>
            <a:endParaRPr lang="en-US">
              <a:latin typeface="Calibri"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FF399D6F-BB7D-394B-815D-21D072338EB3}" type="slidenum">
              <a:rPr lang="en-US" sz="1200"/>
              <a:pPr eaLnBrk="1" hangingPunct="1"/>
              <a:t>22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1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Call…</a:t>
            </a:r>
          </a:p>
          <a:p>
            <a:r>
              <a:rPr lang="en-US">
                <a:latin typeface="Calibri" charset="0"/>
                <a:ea typeface="ＭＳ Ｐゴシック" charset="0"/>
                <a:cs typeface="ＭＳ Ｐゴシック" charset="0"/>
              </a:rPr>
              <a:t>Talk about the fact that God does not always call the capable and most talented.</a:t>
            </a:r>
          </a:p>
        </p:txBody>
      </p:sp>
      <p:sp>
        <p:nvSpPr>
          <p:cNvPr id="391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44429CD5-2546-6F40-A45B-BCBD2B10CA42}" type="slidenum">
              <a:rPr lang="en-US" sz="1200"/>
              <a:pPr eaLnBrk="1" hangingPunct="1"/>
              <a:t>31</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atin typeface="Calibri" charset="0"/>
                <a:ea typeface="ＭＳ Ｐゴシック" charset="0"/>
                <a:cs typeface="ＭＳ Ｐゴシック" charset="0"/>
              </a:rPr>
              <a:t>(Barna Research January 2009)</a:t>
            </a:r>
          </a:p>
          <a:p>
            <a:pPr>
              <a:lnSpc>
                <a:spcPct val="90000"/>
              </a:lnSpc>
            </a:pPr>
            <a:endParaRPr lang="en-US">
              <a:latin typeface="Calibri" charset="0"/>
              <a:ea typeface="ＭＳ Ｐゴシック" charset="0"/>
              <a:cs typeface="ＭＳ Ｐゴシック" charset="0"/>
            </a:endParaRPr>
          </a:p>
          <a:p>
            <a:pPr>
              <a:lnSpc>
                <a:spcPct val="90000"/>
              </a:lnSpc>
            </a:pPr>
            <a:r>
              <a:rPr lang="en-US">
                <a:latin typeface="Calibri" charset="0"/>
                <a:ea typeface="ＭＳ Ｐゴシック" charset="0"/>
                <a:cs typeface="ＭＳ Ｐゴシック" charset="0"/>
              </a:rPr>
              <a:t>Barna research has been tracking seven core religious behaviors for many years.</a:t>
            </a:r>
          </a:p>
          <a:p>
            <a:pPr>
              <a:lnSpc>
                <a:spcPct val="90000"/>
              </a:lnSpc>
            </a:pPr>
            <a:r>
              <a:rPr lang="en-US">
                <a:latin typeface="Calibri" charset="0"/>
                <a:ea typeface="ＭＳ Ｐゴシック" charset="0"/>
                <a:cs typeface="ＭＳ Ｐゴシック" charset="0"/>
              </a:rPr>
              <a:t>Of the seven the only two that haven’t changed over the last decade are Prayer &amp; Evangelism.</a:t>
            </a:r>
          </a:p>
          <a:p>
            <a:pPr>
              <a:lnSpc>
                <a:spcPct val="90000"/>
              </a:lnSpc>
            </a:pPr>
            <a:endParaRPr lang="en-US">
              <a:latin typeface="Calibri" charset="0"/>
              <a:ea typeface="ＭＳ Ｐゴシック" charset="0"/>
              <a:cs typeface="ＭＳ Ｐゴシック" charset="0"/>
            </a:endParaRPr>
          </a:p>
          <a:p>
            <a:pPr>
              <a:lnSpc>
                <a:spcPct val="90000"/>
              </a:lnSpc>
            </a:pPr>
            <a:endParaRPr lang="en-US">
              <a:latin typeface="Calibri" charset="0"/>
              <a:ea typeface="ＭＳ Ｐゴシック" charset="0"/>
              <a:cs typeface="ＭＳ Ｐゴシック" charset="0"/>
            </a:endParaRPr>
          </a:p>
          <a:p>
            <a:pPr>
              <a:lnSpc>
                <a:spcPct val="90000"/>
              </a:lnSpc>
            </a:pPr>
            <a:r>
              <a:rPr lang="en-US" b="1">
                <a:latin typeface="Calibri" charset="0"/>
                <a:ea typeface="ＭＳ Ｐゴシック" charset="0"/>
                <a:cs typeface="ＭＳ Ｐゴシック" charset="0"/>
              </a:rPr>
              <a:t>The five core religious behaviors that have changed are:</a:t>
            </a:r>
          </a:p>
          <a:p>
            <a:pPr>
              <a:lnSpc>
                <a:spcPct val="90000"/>
              </a:lnSpc>
              <a:buFont typeface="Wingdings" charset="0"/>
              <a:buNone/>
            </a:pPr>
            <a:endParaRPr lang="en-US">
              <a:latin typeface="Calibri" charset="0"/>
              <a:ea typeface="ＭＳ Ｐゴシック" charset="0"/>
              <a:cs typeface="ＭＳ Ｐゴシック" charset="0"/>
            </a:endParaRPr>
          </a:p>
          <a:p>
            <a:pPr>
              <a:lnSpc>
                <a:spcPct val="90000"/>
              </a:lnSpc>
              <a:buFont typeface="Wingdings" charset="0"/>
              <a:buNone/>
            </a:pPr>
            <a:r>
              <a:rPr lang="en-US" b="1">
                <a:latin typeface="Calibri" charset="0"/>
                <a:ea typeface="ＭＳ Ｐゴシック" charset="0"/>
                <a:cs typeface="ＭＳ Ｐゴシック" charset="0"/>
              </a:rPr>
              <a:t>Bible Reading…</a:t>
            </a:r>
          </a:p>
          <a:p>
            <a:pPr>
              <a:lnSpc>
                <a:spcPct val="90000"/>
              </a:lnSpc>
              <a:buFont typeface="Wingdings" charset="0"/>
              <a:buChar char="Ø"/>
            </a:pPr>
            <a:r>
              <a:rPr lang="en-US">
                <a:latin typeface="Calibri" charset="0"/>
                <a:ea typeface="ＭＳ Ｐゴシック" charset="0"/>
                <a:cs typeface="ＭＳ Ｐゴシック" charset="0"/>
              </a:rPr>
              <a:t>Bible readership dropped to a 20-year low of just 31% in mid 90’a and returning 47% of adults reading the Book during a typical week by 2006.</a:t>
            </a:r>
          </a:p>
          <a:p>
            <a:pPr>
              <a:lnSpc>
                <a:spcPct val="90000"/>
              </a:lnSpc>
              <a:buFont typeface="Wingdings" charset="0"/>
              <a:buChar char="Ø"/>
            </a:pPr>
            <a:r>
              <a:rPr lang="en-US">
                <a:latin typeface="Calibri" charset="0"/>
                <a:ea typeface="ＭＳ Ｐゴシック" charset="0"/>
                <a:cs typeface="ＭＳ Ｐゴシック" charset="0"/>
              </a:rPr>
              <a:t>That is the highest readership level achieved since the 1980s, according to the Barna tracking data.</a:t>
            </a:r>
          </a:p>
          <a:p>
            <a:pPr>
              <a:lnSpc>
                <a:spcPct val="90000"/>
              </a:lnSpc>
              <a:buFont typeface="Wingdings" charset="0"/>
              <a:buNone/>
            </a:pPr>
            <a:endParaRPr lang="en-US">
              <a:latin typeface="Calibri" charset="0"/>
              <a:ea typeface="ＭＳ Ｐゴシック" charset="0"/>
              <a:cs typeface="ＭＳ Ｐゴシック" charset="0"/>
            </a:endParaRPr>
          </a:p>
          <a:p>
            <a:pPr>
              <a:lnSpc>
                <a:spcPct val="90000"/>
              </a:lnSpc>
              <a:buFont typeface="Wingdings" charset="0"/>
              <a:buNone/>
            </a:pPr>
            <a:r>
              <a:rPr lang="en-US" b="1">
                <a:latin typeface="Calibri" charset="0"/>
                <a:ea typeface="ＭＳ Ｐゴシック" charset="0"/>
                <a:cs typeface="ＭＳ Ｐゴシック" charset="0"/>
              </a:rPr>
              <a:t>Church Attendance…</a:t>
            </a:r>
          </a:p>
          <a:p>
            <a:pPr>
              <a:lnSpc>
                <a:spcPct val="90000"/>
              </a:lnSpc>
              <a:buFont typeface="Wingdings" charset="0"/>
              <a:buChar char="Ø"/>
            </a:pPr>
            <a:r>
              <a:rPr lang="en-US">
                <a:latin typeface="Calibri" charset="0"/>
                <a:ea typeface="ＭＳ Ｐゴシック" charset="0"/>
                <a:cs typeface="ＭＳ Ｐゴシック" charset="0"/>
              </a:rPr>
              <a:t>In 1991 49% of adults attended church in a typical week</a:t>
            </a:r>
          </a:p>
          <a:p>
            <a:pPr>
              <a:lnSpc>
                <a:spcPct val="90000"/>
              </a:lnSpc>
              <a:buFont typeface="Wingdings" charset="0"/>
              <a:buChar char="Ø"/>
            </a:pPr>
            <a:r>
              <a:rPr lang="en-US">
                <a:latin typeface="Calibri" charset="0"/>
                <a:ea typeface="ＭＳ Ｐゴシック" charset="0"/>
                <a:cs typeface="ＭＳ Ｐゴシック" charset="0"/>
              </a:rPr>
              <a:t>This dropped to 37% by1996, but climbed back to 47% by2006.</a:t>
            </a:r>
          </a:p>
          <a:p>
            <a:pPr>
              <a:lnSpc>
                <a:spcPct val="90000"/>
              </a:lnSpc>
              <a:buFont typeface="Wingdings" charset="0"/>
              <a:buNone/>
            </a:pPr>
            <a:endParaRPr lang="en-US">
              <a:latin typeface="Calibri" charset="0"/>
              <a:ea typeface="ＭＳ Ｐゴシック" charset="0"/>
              <a:cs typeface="ＭＳ Ｐゴシック" charset="0"/>
            </a:endParaRPr>
          </a:p>
          <a:p>
            <a:pPr>
              <a:lnSpc>
                <a:spcPct val="90000"/>
              </a:lnSpc>
              <a:buFont typeface="Wingdings" charset="0"/>
              <a:buNone/>
            </a:pPr>
            <a:r>
              <a:rPr lang="en-US" b="1">
                <a:latin typeface="Calibri" charset="0"/>
                <a:ea typeface="ＭＳ Ｐゴシック" charset="0"/>
                <a:cs typeface="ＭＳ Ｐゴシック" charset="0"/>
              </a:rPr>
              <a:t>Small Group Involvement… (not including Sunday School)</a:t>
            </a:r>
          </a:p>
          <a:p>
            <a:pPr>
              <a:lnSpc>
                <a:spcPct val="90000"/>
              </a:lnSpc>
              <a:buFont typeface="Wingdings" charset="0"/>
              <a:buChar char="Ø"/>
            </a:pPr>
            <a:r>
              <a:rPr lang="en-US">
                <a:latin typeface="Calibri" charset="0"/>
                <a:ea typeface="ＭＳ Ｐゴシック" charset="0"/>
                <a:cs typeface="ＭＳ Ｐゴシック" charset="0"/>
              </a:rPr>
              <a:t>In the mid 90’s this dropped to 17% and has rebounded to 23% by 2006.</a:t>
            </a:r>
          </a:p>
          <a:p>
            <a:pPr>
              <a:lnSpc>
                <a:spcPct val="90000"/>
              </a:lnSpc>
              <a:buFont typeface="Wingdings" charset="0"/>
              <a:buChar char="Ø"/>
            </a:pPr>
            <a:r>
              <a:rPr lang="en-US">
                <a:latin typeface="Calibri" charset="0"/>
                <a:ea typeface="ＭＳ Ｐゴシック" charset="0"/>
                <a:cs typeface="ＭＳ Ｐゴシック" charset="0"/>
              </a:rPr>
              <a:t>Less than one out of five (18%) now attend during a typical week.</a:t>
            </a:r>
          </a:p>
          <a:p>
            <a:pPr>
              <a:lnSpc>
                <a:spcPct val="90000"/>
              </a:lnSpc>
              <a:buFont typeface="Wingdings" charset="0"/>
              <a:buNone/>
            </a:pPr>
            <a:endParaRPr lang="en-US">
              <a:latin typeface="Calibri" charset="0"/>
              <a:ea typeface="ＭＳ Ｐゴシック" charset="0"/>
              <a:cs typeface="ＭＳ Ｐゴシック" charset="0"/>
            </a:endParaRPr>
          </a:p>
          <a:p>
            <a:pPr>
              <a:lnSpc>
                <a:spcPct val="90000"/>
              </a:lnSpc>
              <a:buFont typeface="Wingdings" charset="0"/>
              <a:buNone/>
            </a:pPr>
            <a:r>
              <a:rPr lang="en-US" b="1">
                <a:latin typeface="Calibri" charset="0"/>
                <a:ea typeface="ＭＳ Ｐゴシック" charset="0"/>
                <a:cs typeface="ＭＳ Ｐゴシック" charset="0"/>
              </a:rPr>
              <a:t>Church Volunteerism…</a:t>
            </a:r>
          </a:p>
          <a:p>
            <a:pPr>
              <a:lnSpc>
                <a:spcPct val="90000"/>
              </a:lnSpc>
              <a:buFont typeface="Wingdings" charset="0"/>
              <a:buChar char="Ø"/>
            </a:pPr>
            <a:r>
              <a:rPr lang="en-US">
                <a:latin typeface="Calibri" charset="0"/>
                <a:ea typeface="ＭＳ Ｐゴシック" charset="0"/>
                <a:cs typeface="ＭＳ Ｐゴシック" charset="0"/>
              </a:rPr>
              <a:t>Whereas 30% of the self-identified Christians volunteered at a church during a typical week back in 1991, that figure has declined to 27% today.</a:t>
            </a:r>
          </a:p>
          <a:p>
            <a:pPr>
              <a:lnSpc>
                <a:spcPct val="90000"/>
              </a:lnSpc>
              <a:buFont typeface="Wingdings" charset="0"/>
              <a:buChar char="Ø"/>
            </a:pPr>
            <a:endParaRPr lang="en-US">
              <a:latin typeface="Calibri" charset="0"/>
              <a:ea typeface="ＭＳ Ｐゴシック" charset="0"/>
              <a:cs typeface="ＭＳ Ｐゴシック" charset="0"/>
            </a:endParaRPr>
          </a:p>
          <a:p>
            <a:pPr>
              <a:lnSpc>
                <a:spcPct val="90000"/>
              </a:lnSpc>
              <a:buFont typeface="Wingdings" charset="0"/>
              <a:buNone/>
            </a:pPr>
            <a:r>
              <a:rPr lang="en-US" b="1">
                <a:latin typeface="Calibri" charset="0"/>
                <a:ea typeface="ＭＳ Ｐゴシック" charset="0"/>
                <a:cs typeface="ＭＳ Ｐゴシック" charset="0"/>
              </a:rPr>
              <a:t>Sunday School…</a:t>
            </a:r>
          </a:p>
          <a:p>
            <a:pPr>
              <a:lnSpc>
                <a:spcPct val="90000"/>
              </a:lnSpc>
              <a:buFont typeface="Wingdings" charset="0"/>
              <a:buChar char="Ø"/>
            </a:pPr>
            <a:r>
              <a:rPr lang="en-US">
                <a:latin typeface="Calibri" charset="0"/>
                <a:ea typeface="ＭＳ Ｐゴシック" charset="0"/>
                <a:cs typeface="ＭＳ Ｐゴシック" charset="0"/>
              </a:rPr>
              <a:t>In the mid-90’s Sunday School dropped to 17% and has rebounded to 24%.</a:t>
            </a:r>
          </a:p>
          <a:p>
            <a:pPr>
              <a:lnSpc>
                <a:spcPct val="90000"/>
              </a:lnSpc>
              <a:buFont typeface="Wingdings" charset="0"/>
              <a:buNone/>
            </a:pPr>
            <a:endParaRPr lang="en-US">
              <a:latin typeface="Calibri" charset="0"/>
              <a:ea typeface="ＭＳ Ｐゴシック" charset="0"/>
              <a:cs typeface="ＭＳ Ｐゴシック" charset="0"/>
            </a:endParaRPr>
          </a:p>
          <a:p>
            <a:pPr>
              <a:lnSpc>
                <a:spcPct val="90000"/>
              </a:lnSpc>
              <a:buFont typeface="Wingdings" charset="0"/>
              <a:buNone/>
            </a:pPr>
            <a:r>
              <a:rPr lang="en-US">
                <a:latin typeface="Calibri" charset="0"/>
                <a:ea typeface="ＭＳ Ｐゴシック" charset="0"/>
                <a:cs typeface="ＭＳ Ｐゴシック" charset="0"/>
              </a:rPr>
              <a:t>Although this are encouraging figures showing a slight rebound I the church it is still not reason to relax on efforts to re-Activate the church’s spirituality vitality.</a:t>
            </a:r>
          </a:p>
          <a:p>
            <a:pPr>
              <a:lnSpc>
                <a:spcPct val="90000"/>
              </a:lnSpc>
              <a:buFont typeface="Wingdings" charset="0"/>
              <a:buNone/>
            </a:pPr>
            <a:endParaRPr lang="en-US" b="1">
              <a:latin typeface="Calibri" charset="0"/>
              <a:ea typeface="ＭＳ Ｐゴシック" charset="0"/>
              <a:cs typeface="ＭＳ Ｐゴシック" charset="0"/>
            </a:endParaRPr>
          </a:p>
          <a:p>
            <a:pPr>
              <a:lnSpc>
                <a:spcPct val="90000"/>
              </a:lnSpc>
              <a:buFont typeface="Wingdings" charset="0"/>
              <a:buNone/>
            </a:pPr>
            <a:r>
              <a:rPr lang="en-US" b="1">
                <a:latin typeface="Calibri" charset="0"/>
                <a:ea typeface="ＭＳ Ｐゴシック" charset="0"/>
                <a:cs typeface="ＭＳ Ｐゴシック" charset="0"/>
              </a:rPr>
              <a:t>Barna states…</a:t>
            </a:r>
          </a:p>
          <a:p>
            <a:pPr>
              <a:lnSpc>
                <a:spcPct val="90000"/>
              </a:lnSpc>
              <a:buFont typeface="Wingdings" charset="0"/>
              <a:buNone/>
            </a:pPr>
            <a:r>
              <a:rPr lang="en-US">
                <a:latin typeface="Calibri" charset="0"/>
                <a:ea typeface="ＭＳ Ｐゴシック" charset="0"/>
                <a:cs typeface="ＭＳ Ｐゴシック" charset="0"/>
              </a:rPr>
              <a:t>"It is typical for us to see one or maybe two measures surge forward in a given year, only to stabilize or perhaps retreat to prior levels in subsequent years. The intriguing possibility is that with most of our key behavioral measures showing increases at the same time, there is the possibility that this may herald a holistic, lasting commitment to engagement with God and the Christian faith.” </a:t>
            </a:r>
          </a:p>
          <a:p>
            <a:pPr>
              <a:lnSpc>
                <a:spcPct val="90000"/>
              </a:lnSpc>
              <a:buFont typeface="Wingdings" charset="0"/>
              <a:buNone/>
            </a:pPr>
            <a:endParaRPr lang="en-US">
              <a:latin typeface="Calibri" charset="0"/>
              <a:ea typeface="ＭＳ Ｐゴシック" charset="0"/>
              <a:cs typeface="ＭＳ Ｐゴシック" charset="0"/>
            </a:endParaRPr>
          </a:p>
          <a:p>
            <a:pPr>
              <a:lnSpc>
                <a:spcPct val="90000"/>
              </a:lnSpc>
              <a:buFont typeface="Wingdings" charset="0"/>
              <a:buNone/>
            </a:pPr>
            <a:r>
              <a:rPr lang="en-US">
                <a:latin typeface="Calibri" charset="0"/>
                <a:ea typeface="ＭＳ Ｐゴシック" charset="0"/>
                <a:cs typeface="ＭＳ Ｐゴシック" charset="0"/>
              </a:rPr>
              <a:t>Barna goes on to say that this is not reason to drop our guard and assume change has come but, “we certainly have a reason to hope that Americans are taking God more seriously, and a motivation for believers to pray more fervently that such a commitment will take root in our culture."</a:t>
            </a:r>
          </a:p>
          <a:p>
            <a:pPr>
              <a:lnSpc>
                <a:spcPct val="90000"/>
              </a:lnSpc>
              <a:buFont typeface="Wingdings" charset="0"/>
              <a:buNone/>
            </a:pPr>
            <a:endParaRPr lang="en-US">
              <a:latin typeface="Calibri" charset="0"/>
              <a:ea typeface="ＭＳ Ｐゴシック" charset="0"/>
              <a:cs typeface="ＭＳ Ｐゴシック" charset="0"/>
            </a:endParaRPr>
          </a:p>
          <a:p>
            <a:pPr>
              <a:lnSpc>
                <a:spcPct val="90000"/>
              </a:lnSpc>
              <a:buFont typeface="Wingdings" charset="0"/>
              <a:buChar char="Ø"/>
            </a:pPr>
            <a:r>
              <a:rPr lang="en-US">
                <a:latin typeface="Calibri" charset="0"/>
                <a:ea typeface="ＭＳ Ｐゴシック" charset="0"/>
                <a:cs typeface="ＭＳ Ｐゴシック" charset="0"/>
              </a:rPr>
              <a:t>Those who embrace the label “Christian” for themselves are now ten percentage points more likely to be unchurched than was true in 1991. The 31% who fit this profile have not attended any church service during the past six months, excluding special services such as weddings or funerals.</a:t>
            </a:r>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6ECD5A32-3717-4942-9CC8-2D7103F37C9A}" type="slidenum">
              <a:rPr lang="en-US" sz="1200"/>
              <a:pPr eaLnBrk="1" hangingPunct="1"/>
              <a:t>36</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defRPr/>
            </a:pPr>
            <a:r>
              <a:rPr lang="en-US" dirty="0">
                <a:latin typeface="Calibri" charset="0"/>
                <a:ea typeface="ＭＳ Ｐゴシック" charset="0"/>
                <a:cs typeface="ＭＳ Ｐゴシック" charset="0"/>
              </a:rPr>
              <a:t>One-quarter of Americans (26%) who had been to a church before said that their life had been changed or affected “greatly” by attending church. </a:t>
            </a:r>
          </a:p>
          <a:p>
            <a:pPr marL="171450" indent="-171450">
              <a:buFontTx/>
              <a:buChar char="•"/>
              <a:defRPr/>
            </a:pPr>
            <a:r>
              <a:rPr lang="en-US" dirty="0">
                <a:latin typeface="Calibri" charset="0"/>
                <a:ea typeface="ＭＳ Ｐゴシック" charset="0"/>
                <a:cs typeface="ＭＳ Ｐゴシック" charset="0"/>
              </a:rPr>
              <a:t>Another one-fourth (25%) described it as “somewhat” influential. </a:t>
            </a:r>
          </a:p>
          <a:p>
            <a:pPr marL="171450" indent="-171450">
              <a:buFontTx/>
              <a:buChar char="•"/>
              <a:defRPr/>
            </a:pPr>
            <a:r>
              <a:rPr lang="en-US" dirty="0">
                <a:latin typeface="Calibri" charset="0"/>
                <a:ea typeface="ＭＳ Ｐゴシック" charset="0"/>
                <a:cs typeface="ＭＳ Ｐゴシック" charset="0"/>
              </a:rPr>
              <a:t>Nearly half said their life had not changed at all as a result of churchgoing (46%).</a:t>
            </a:r>
          </a:p>
          <a:p>
            <a:pPr marL="171450" indent="-171450">
              <a:buFontTx/>
              <a:buChar char="•"/>
              <a:defRPr/>
            </a:pPr>
            <a:r>
              <a:rPr lang="en-US" dirty="0">
                <a:latin typeface="Calibri" charset="0"/>
                <a:ea typeface="ＭＳ Ｐゴシック" charset="0"/>
                <a:cs typeface="ＭＳ Ｐゴシック" charset="0"/>
              </a:rPr>
              <a:t>Three out of five church attenders (61%) said they could not remember a significant or important new insight or understanding related to faith. Among those who attended church in the last week, half admitted they could not recall a significant insight they had gained.</a:t>
            </a:r>
          </a:p>
          <a:p>
            <a:pPr marL="171450" indent="-171450">
              <a:buFontTx/>
              <a:buChar char="•"/>
              <a:defRPr/>
            </a:pPr>
            <a:r>
              <a:rPr lang="en-US" dirty="0">
                <a:latin typeface="Calibri" charset="0"/>
                <a:ea typeface="ＭＳ Ｐゴシック" charset="0"/>
                <a:cs typeface="ＭＳ Ｐゴシック" charset="0"/>
              </a:rPr>
              <a:t>The youngest generation—a segment </a:t>
            </a:r>
            <a:r>
              <a:rPr lang="en-US" dirty="0" err="1">
                <a:latin typeface="Calibri" charset="0"/>
                <a:ea typeface="ＭＳ Ｐゴシック" charset="0"/>
                <a:cs typeface="ＭＳ Ｐゴシック" charset="0"/>
              </a:rPr>
              <a:t>Barna</a:t>
            </a:r>
            <a:r>
              <a:rPr lang="en-US" dirty="0">
                <a:latin typeface="Calibri" charset="0"/>
                <a:ea typeface="ＭＳ Ｐゴシック" charset="0"/>
                <a:cs typeface="ＭＳ Ｐゴシック" charset="0"/>
              </a:rPr>
              <a:t> Group labels Mosaics, ages 18 to 27—is significantly less likely to describe positive outcomes while attending congregations</a:t>
            </a:r>
            <a:r>
              <a:rPr lang="en-US" dirty="0" smtClean="0">
                <a:latin typeface="Calibri" charset="0"/>
                <a:ea typeface="ＭＳ Ｐゴシック" charset="0"/>
                <a:cs typeface="ＭＳ Ｐゴシック" charset="0"/>
              </a:rPr>
              <a:t>.</a:t>
            </a:r>
          </a:p>
          <a:p>
            <a:pPr marL="171450" indent="-171450">
              <a:buFontTx/>
              <a:buChar char="•"/>
              <a:defRPr/>
            </a:pPr>
            <a:r>
              <a:rPr lang="en-US" dirty="0" smtClean="0"/>
              <a:t>Among those who attend church every week, 44% said they experience God’s presence every week and 18% do so on a monthly basis.</a:t>
            </a:r>
          </a:p>
          <a:p>
            <a:pPr>
              <a:defRPr/>
            </a:pPr>
            <a:endParaRPr lang="en-US" dirty="0">
              <a:latin typeface="Calibri" charset="0"/>
              <a:ea typeface="ＭＳ Ｐゴシック" charset="0"/>
              <a:cs typeface="ＭＳ Ｐゴシック" charset="0"/>
            </a:endParaRPr>
          </a:p>
          <a:p>
            <a:pPr marL="171450" indent="-171450">
              <a:buFontTx/>
              <a:buChar char="•"/>
              <a:defRPr/>
            </a:pPr>
            <a:endParaRPr lang="en-US" dirty="0">
              <a:latin typeface="Calibri" charset="0"/>
              <a:ea typeface="ＭＳ Ｐゴシック" charset="0"/>
              <a:cs typeface="ＭＳ Ｐゴシック" charset="0"/>
            </a:endParaRPr>
          </a:p>
          <a:p>
            <a:pPr marL="171450" indent="-171450">
              <a:buFontTx/>
              <a:buChar char="•"/>
              <a:defRPr/>
            </a:pPr>
            <a:r>
              <a:rPr lang="en-US" dirty="0">
                <a:latin typeface="Calibri" charset="0"/>
                <a:ea typeface="ＭＳ Ｐゴシック" charset="0"/>
                <a:cs typeface="ＭＳ Ｐゴシック" charset="0"/>
              </a:rPr>
              <a:t>While many church goers are receiving many positive inputs into their lives, experiencing the presence of God and feeling connected to a community of like minded believers, millions are not.</a:t>
            </a:r>
          </a:p>
          <a:p>
            <a:pPr marL="171450" indent="-171450">
              <a:buFontTx/>
              <a:buChar char="•"/>
              <a:defRPr/>
            </a:pPr>
            <a:r>
              <a:rPr lang="en-US" dirty="0">
                <a:latin typeface="Calibri" charset="0"/>
                <a:ea typeface="ＭＳ Ｐゴシック" charset="0"/>
                <a:cs typeface="ＭＳ Ｐゴシック" charset="0"/>
              </a:rPr>
              <a:t>How can your faith community pray, identify, plan, and measure a deeper, more holistic set of experiences and outcomes so that people are not simply spectators of ministry but genuine participants.</a:t>
            </a:r>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1A77967F-DE3B-684C-B4A4-68CE38B8987A}" type="slidenum">
              <a:rPr lang="en-US" sz="1200"/>
              <a:pPr eaLnBrk="1" hangingPunct="1"/>
              <a:t>37</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972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7822B9EA-7A97-4944-AB79-4A57A65A3CA0}" type="slidenum">
              <a:rPr lang="en-US" sz="1200"/>
              <a:pPr eaLnBrk="1" hangingPunct="1"/>
              <a:t>38</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(Aubrey</a:t>
            </a:r>
            <a:r>
              <a:rPr lang="en-US" baseline="0" dirty="0" smtClean="0"/>
              <a:t> </a:t>
            </a:r>
            <a:r>
              <a:rPr lang="en-US" baseline="0" dirty="0" err="1" smtClean="0"/>
              <a:t>Malphurs</a:t>
            </a:r>
            <a:r>
              <a:rPr lang="en-US" baseline="0" dirty="0" smtClean="0"/>
              <a:t>, “A New Kind of Church)</a:t>
            </a:r>
          </a:p>
          <a:p>
            <a:endParaRPr lang="en-US" dirty="0" smtClean="0"/>
          </a:p>
          <a:p>
            <a:r>
              <a:rPr lang="en-US" dirty="0" smtClean="0"/>
              <a:t>“If</a:t>
            </a:r>
            <a:r>
              <a:rPr lang="en-US" baseline="0" dirty="0" smtClean="0"/>
              <a:t> a young person in the early 21</a:t>
            </a:r>
            <a:r>
              <a:rPr lang="en-US" baseline="30000" dirty="0" smtClean="0"/>
              <a:t>st</a:t>
            </a:r>
            <a:r>
              <a:rPr lang="en-US" baseline="0" dirty="0" smtClean="0"/>
              <a:t> century how they did church in America back in the mid-21</a:t>
            </a:r>
            <a:r>
              <a:rPr lang="en-US" baseline="30000" dirty="0" smtClean="0"/>
              <a:t>st</a:t>
            </a:r>
            <a:r>
              <a:rPr lang="en-US" baseline="0" dirty="0" smtClean="0"/>
              <a:t> century all he or she has to do is visit an established, traditional church in the community.”</a:t>
            </a:r>
            <a:endParaRPr lang="en-US" dirty="0"/>
          </a:p>
        </p:txBody>
      </p:sp>
      <p:sp>
        <p:nvSpPr>
          <p:cNvPr id="4" name="Slide Number Placeholder 3"/>
          <p:cNvSpPr>
            <a:spLocks noGrp="1"/>
          </p:cNvSpPr>
          <p:nvPr>
            <p:ph type="sldNum" sz="quarter" idx="10"/>
          </p:nvPr>
        </p:nvSpPr>
        <p:spPr/>
        <p:txBody>
          <a:bodyPr/>
          <a:lstStyle/>
          <a:p>
            <a:pPr>
              <a:defRPr/>
            </a:pPr>
            <a:fld id="{59C8C5BB-BCC2-A041-9692-4AF7B061027B}" type="slidenum">
              <a:rPr lang="en-US" smtClean="0"/>
              <a:pPr>
                <a:defRPr/>
              </a:pPr>
              <a:t>39</a:t>
            </a:fld>
            <a:endParaRPr lang="en-US"/>
          </a:p>
        </p:txBody>
      </p:sp>
    </p:spTree>
    <p:extLst>
      <p:ext uri="{BB962C8B-B14F-4D97-AF65-F5344CB8AC3E}">
        <p14:creationId xmlns:p14="http://schemas.microsoft.com/office/powerpoint/2010/main" val="1629303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a:defRPr/>
            </a:pPr>
            <a:r>
              <a:rPr lang="en-US" b="1" dirty="0" smtClean="0"/>
              <a:t>Important: </a:t>
            </a:r>
            <a:r>
              <a:rPr lang="en-US" dirty="0" smtClean="0"/>
              <a:t>We need to understand where the church is a whole in the culture and more specifically where your particular church is as well.</a:t>
            </a:r>
          </a:p>
          <a:p>
            <a:pPr marL="171450" indent="-171450">
              <a:buFont typeface="Arial"/>
              <a:buChar char="•"/>
              <a:defRPr/>
            </a:pPr>
            <a:r>
              <a:rPr lang="en-US" dirty="0" smtClean="0"/>
              <a:t>In order to determine where the gap is relating to where you feel God is leading you it is important, first of all that you know where you are.</a:t>
            </a:r>
          </a:p>
          <a:p>
            <a:pPr marL="171450" indent="-171450">
              <a:buFont typeface="Arial"/>
              <a:buChar char="•"/>
              <a:defRPr/>
            </a:pPr>
            <a:r>
              <a:rPr lang="en-US" dirty="0" smtClean="0"/>
              <a:t>This starting point helps you determine your strategy for moving forward.</a:t>
            </a:r>
            <a:endParaRPr lang="en-US" dirty="0"/>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0AB7A546-82E8-0846-84C3-C0A8AA82481F}" type="slidenum">
              <a:rPr lang="en-US" sz="1200"/>
              <a:pPr eaLnBrk="1" hangingPunct="1"/>
              <a:t>40</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 would say that’s a pretty good church.</a:t>
            </a:r>
          </a:p>
        </p:txBody>
      </p:sp>
      <p:sp>
        <p:nvSpPr>
          <p:cNvPr id="1064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69AC8024-8B9B-C345-8869-74F03319CE8A}" type="slidenum">
              <a:rPr lang="en-US" sz="1200"/>
              <a:pPr eaLnBrk="1" hangingPunct="1"/>
              <a:t>44</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400" dirty="0" smtClean="0">
                <a:latin typeface="Calibri" charset="0"/>
                <a:ea typeface="ＭＳ Ｐゴシック" charset="0"/>
                <a:cs typeface="ＭＳ Ｐゴシック" charset="0"/>
              </a:rPr>
              <a:t>First and foremost,</a:t>
            </a:r>
            <a:r>
              <a:rPr lang="en-US" sz="1400" baseline="0" dirty="0" smtClean="0">
                <a:latin typeface="Calibri" charset="0"/>
                <a:ea typeface="ＭＳ Ｐゴシック" charset="0"/>
                <a:cs typeface="ＭＳ Ｐゴシック" charset="0"/>
              </a:rPr>
              <a:t> we cannot stress this enough, </a:t>
            </a:r>
            <a:r>
              <a:rPr lang="en-US" sz="1400" dirty="0" smtClean="0">
                <a:latin typeface="Calibri" charset="0"/>
                <a:ea typeface="ＭＳ Ｐゴシック" charset="0"/>
                <a:cs typeface="ＭＳ Ｐゴシック" charset="0"/>
              </a:rPr>
              <a:t>If the church is to be re-ignited, re-activated or revitalized this verse provides us with</a:t>
            </a:r>
            <a:r>
              <a:rPr lang="en-US" sz="1400" baseline="0" dirty="0" smtClean="0">
                <a:latin typeface="Calibri" charset="0"/>
                <a:ea typeface="ＭＳ Ｐゴシック" charset="0"/>
                <a:cs typeface="ＭＳ Ｐゴシック" charset="0"/>
              </a:rPr>
              <a:t> our top priority.</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400" baseline="0" dirty="0" smtClean="0">
                <a:latin typeface="Calibri" charset="0"/>
                <a:ea typeface="ＭＳ Ｐゴシック" charset="0"/>
                <a:cs typeface="ＭＳ Ｐゴシック" charset="0"/>
              </a:rPr>
              <a:t>Everything else is a distant second compared to to this.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400" baseline="0" dirty="0" smtClean="0">
                <a:latin typeface="Calibri" charset="0"/>
                <a:ea typeface="ＭＳ Ｐゴシック" charset="0"/>
                <a:cs typeface="ＭＳ Ｐゴシック" charset="0"/>
              </a:rPr>
              <a:t>If this step is overlooked we will never experience Gods redemptive plan for the future of the church.</a:t>
            </a:r>
          </a:p>
          <a:p>
            <a:pPr>
              <a:defRPr/>
            </a:pPr>
            <a:endParaRPr lang="en-US" sz="1400" dirty="0" smtClean="0">
              <a:latin typeface="Calibri" charset="0"/>
              <a:ea typeface="ＭＳ Ｐゴシック" charset="0"/>
              <a:cs typeface="ＭＳ Ｐゴシック" charset="0"/>
            </a:endParaRPr>
          </a:p>
          <a:p>
            <a:pPr>
              <a:defRPr/>
            </a:pPr>
            <a:r>
              <a:rPr lang="en-US" sz="1400" dirty="0" smtClean="0">
                <a:latin typeface="Calibri" charset="0"/>
                <a:ea typeface="ＭＳ Ｐゴシック" charset="0"/>
                <a:cs typeface="ＭＳ Ｐゴシック" charset="0"/>
              </a:rPr>
              <a:t>Secondly </a:t>
            </a:r>
            <a:r>
              <a:rPr lang="en-US" sz="1400" dirty="0">
                <a:latin typeface="Calibri" charset="0"/>
                <a:ea typeface="ＭＳ Ｐゴシック" charset="0"/>
                <a:cs typeface="ＭＳ Ｐゴシック" charset="0"/>
              </a:rPr>
              <a:t>if we are to move forward we must be willing to let go of some of the things from the past to embrace or implement new directions in the future</a:t>
            </a:r>
            <a:r>
              <a:rPr lang="en-US" sz="1400" dirty="0" smtClean="0">
                <a:latin typeface="Calibri" charset="0"/>
                <a:ea typeface="ＭＳ Ｐゴシック" charset="0"/>
                <a:cs typeface="ＭＳ Ｐゴシック" charset="0"/>
              </a:rPr>
              <a:t>.</a:t>
            </a:r>
          </a:p>
          <a:p>
            <a:pPr marL="171450" indent="-171450">
              <a:buFont typeface="Arial"/>
              <a:buChar char="•"/>
              <a:defRPr/>
            </a:pPr>
            <a:r>
              <a:rPr lang="en-US" sz="1400" dirty="0" smtClean="0">
                <a:latin typeface="Calibri" charset="0"/>
                <a:ea typeface="ＭＳ Ｐゴシック" charset="0"/>
                <a:cs typeface="ＭＳ Ｐゴシック" charset="0"/>
              </a:rPr>
              <a:t>We mustn’t forget the lessons of the past, milestones or blessings but build on them.</a:t>
            </a:r>
          </a:p>
          <a:p>
            <a:pPr marL="171450" indent="-171450">
              <a:buFont typeface="Arial"/>
              <a:buChar char="•"/>
              <a:defRPr/>
            </a:pPr>
            <a:r>
              <a:rPr lang="en-US" sz="1400" dirty="0" smtClean="0">
                <a:latin typeface="Calibri" charset="0"/>
                <a:ea typeface="ＭＳ Ｐゴシック" charset="0"/>
                <a:cs typeface="ＭＳ Ｐゴシック" charset="0"/>
              </a:rPr>
              <a:t>We must forget anything that hinders, holds back or keeps the church anchored to the past.</a:t>
            </a:r>
            <a:endParaRPr lang="en-US" sz="1400" dirty="0">
              <a:latin typeface="Calibri" charset="0"/>
              <a:ea typeface="ＭＳ Ｐゴシック" charset="0"/>
              <a:cs typeface="ＭＳ Ｐゴシック" charset="0"/>
            </a:endParaRPr>
          </a:p>
          <a:p>
            <a:pPr>
              <a:defRPr/>
            </a:pPr>
            <a:endParaRPr lang="en-US" sz="1400" dirty="0" smtClean="0">
              <a:latin typeface="Calibri" charset="0"/>
              <a:ea typeface="ＭＳ Ｐゴシック" charset="0"/>
              <a:cs typeface="ＭＳ Ｐゴシック" charset="0"/>
            </a:endParaRPr>
          </a:p>
          <a:p>
            <a:pPr>
              <a:defRPr/>
            </a:pPr>
            <a:r>
              <a:rPr lang="en-US" sz="1400" dirty="0" smtClean="0">
                <a:latin typeface="Calibri" charset="0"/>
                <a:ea typeface="ＭＳ Ｐゴシック" charset="0"/>
                <a:cs typeface="ＭＳ Ｐゴシック" charset="0"/>
              </a:rPr>
              <a:t>Two primary objectives – Seek &amp; forget. </a:t>
            </a:r>
          </a:p>
          <a:p>
            <a:pPr>
              <a:defRPr/>
            </a:pPr>
            <a:r>
              <a:rPr lang="en-US" sz="1400" dirty="0" smtClean="0">
                <a:latin typeface="Calibri" charset="0"/>
                <a:ea typeface="ＭＳ Ｐゴシック" charset="0"/>
                <a:cs typeface="ＭＳ Ｐゴシック" charset="0"/>
              </a:rPr>
              <a:t>Forget doesn’t mean a memory wipe,</a:t>
            </a:r>
            <a:r>
              <a:rPr lang="en-US" sz="1400" baseline="0" dirty="0" smtClean="0">
                <a:latin typeface="Calibri" charset="0"/>
                <a:ea typeface="ＭＳ Ｐゴシック" charset="0"/>
                <a:cs typeface="ＭＳ Ｐゴシック" charset="0"/>
              </a:rPr>
              <a:t> whatever is in the past that holds you there, forget about it and whatever helps you to move forward learn from it and “PRESS ON”.</a:t>
            </a:r>
            <a:endParaRPr lang="en-US" sz="1400" dirty="0" smtClean="0">
              <a:latin typeface="Calibri" charset="0"/>
              <a:ea typeface="ＭＳ Ｐゴシック" charset="0"/>
              <a:cs typeface="ＭＳ Ｐゴシック" charset="0"/>
            </a:endParaRPr>
          </a:p>
          <a:p>
            <a:pPr>
              <a:defRPr/>
            </a:pPr>
            <a:endParaRPr lang="en-US" sz="1400" dirty="0">
              <a:latin typeface="Calibri" charset="0"/>
              <a:ea typeface="ＭＳ Ｐゴシック" charset="0"/>
              <a:cs typeface="ＭＳ Ｐゴシック" charset="0"/>
            </a:endParaRPr>
          </a:p>
          <a:p>
            <a:pPr>
              <a:defRPr/>
            </a:pPr>
            <a:r>
              <a:rPr lang="en-US" sz="1400" b="1" dirty="0">
                <a:latin typeface="Calibri" charset="0"/>
                <a:ea typeface="ＭＳ Ｐゴシック" charset="0"/>
                <a:cs typeface="ＭＳ Ｐゴシック" charset="0"/>
              </a:rPr>
              <a:t>Question/Discussion: </a:t>
            </a:r>
            <a:endParaRPr lang="en-US" sz="1400" b="1" dirty="0" smtClean="0">
              <a:latin typeface="Calibri" charset="0"/>
              <a:ea typeface="ＭＳ Ｐゴシック" charset="0"/>
              <a:cs typeface="ＭＳ Ｐゴシック" charset="0"/>
            </a:endParaRPr>
          </a:p>
          <a:p>
            <a:pPr>
              <a:defRPr/>
            </a:pPr>
            <a:r>
              <a:rPr lang="en-US" sz="1400" dirty="0" smtClean="0">
                <a:latin typeface="Calibri" charset="0"/>
                <a:ea typeface="ＭＳ Ｐゴシック" charset="0"/>
                <a:cs typeface="ＭＳ Ｐゴシック" charset="0"/>
              </a:rPr>
              <a:t>What are some things churches normally are unwilling </a:t>
            </a:r>
            <a:r>
              <a:rPr lang="en-US" sz="1400" dirty="0">
                <a:latin typeface="Calibri" charset="0"/>
                <a:ea typeface="ＭＳ Ｐゴシック" charset="0"/>
                <a:cs typeface="ＭＳ Ｐゴシック" charset="0"/>
              </a:rPr>
              <a:t>to let </a:t>
            </a:r>
            <a:r>
              <a:rPr lang="en-US" sz="1400" dirty="0" smtClean="0">
                <a:latin typeface="Calibri" charset="0"/>
                <a:ea typeface="ＭＳ Ｐゴシック" charset="0"/>
                <a:cs typeface="ＭＳ Ｐゴシック" charset="0"/>
              </a:rPr>
              <a:t>go of? </a:t>
            </a:r>
          </a:p>
          <a:p>
            <a:pPr>
              <a:defRPr/>
            </a:pPr>
            <a:r>
              <a:rPr lang="en-US" sz="1400" dirty="0" smtClean="0">
                <a:latin typeface="Calibri" charset="0"/>
                <a:ea typeface="ＭＳ Ｐゴシック" charset="0"/>
                <a:cs typeface="ＭＳ Ｐゴシック" charset="0"/>
              </a:rPr>
              <a:t>What things difficult usually difficult to </a:t>
            </a:r>
            <a:r>
              <a:rPr lang="en-US" sz="1400" dirty="0">
                <a:latin typeface="Calibri" charset="0"/>
                <a:ea typeface="ＭＳ Ｐゴシック" charset="0"/>
                <a:cs typeface="ＭＳ Ｐゴシック" charset="0"/>
              </a:rPr>
              <a:t>let go of or change</a:t>
            </a:r>
            <a:r>
              <a:rPr lang="en-US" sz="1400" dirty="0" smtClean="0">
                <a:latin typeface="Calibri" charset="0"/>
                <a:ea typeface="ＭＳ Ｐゴシック" charset="0"/>
                <a:cs typeface="ＭＳ Ｐゴシック" charset="0"/>
              </a:rPr>
              <a:t>?</a:t>
            </a:r>
          </a:p>
          <a:p>
            <a:pPr>
              <a:defRPr/>
            </a:pPr>
            <a:endParaRPr lang="en-US" dirty="0" smtClean="0">
              <a:latin typeface="Calibri" charset="0"/>
              <a:ea typeface="ＭＳ Ｐゴシック" charset="0"/>
              <a:cs typeface="ＭＳ Ｐゴシック" charset="0"/>
            </a:endParaRPr>
          </a:p>
          <a:p>
            <a:pPr>
              <a:defRPr/>
            </a:pPr>
            <a:endParaRPr lang="en-US" dirty="0">
              <a:latin typeface="Calibri" charset="0"/>
              <a:ea typeface="ＭＳ Ｐゴシック" charset="0"/>
              <a:cs typeface="ＭＳ Ｐゴシック" charset="0"/>
            </a:endParaRPr>
          </a:p>
          <a:p>
            <a:pPr>
              <a:defRPr/>
            </a:pPr>
            <a:endParaRPr lang="en-US" dirty="0">
              <a:latin typeface="Calibri" charset="0"/>
              <a:ea typeface="ＭＳ Ｐゴシック" charset="0"/>
              <a:cs typeface="ＭＳ Ｐゴシック" charset="0"/>
            </a:endParaRPr>
          </a:p>
          <a:p>
            <a:pPr>
              <a:defRPr/>
            </a:pPr>
            <a:endParaRPr lang="en-US" dirty="0">
              <a:latin typeface="Calibri" charset="0"/>
              <a:ea typeface="ＭＳ Ｐゴシック" charset="0"/>
              <a:cs typeface="ＭＳ Ｐゴシック"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1E1756F6-7082-EC4E-BD88-8DA2F6131D5D}" type="slidenum">
              <a:rPr lang="en-US" sz="1200"/>
              <a:pPr eaLnBrk="1" hangingPunct="1"/>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 would say that’s a pretty good church.</a:t>
            </a:r>
          </a:p>
        </p:txBody>
      </p:sp>
      <p:sp>
        <p:nvSpPr>
          <p:cNvPr id="1064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69AC8024-8B9B-C345-8869-74F03319CE8A}" type="slidenum">
              <a:rPr lang="en-US" sz="1200"/>
              <a:pPr eaLnBrk="1" hangingPunct="1"/>
              <a:t>45</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85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What is a successful church or what does a successful church look like? Is it about numbers? Attendance? Buildings and property (good looks)? Etc?</a:t>
            </a:r>
          </a:p>
          <a:p>
            <a:r>
              <a:rPr lang="en-US">
                <a:latin typeface="Calibri" charset="0"/>
                <a:ea typeface="ＭＳ Ｐゴシック" charset="0"/>
                <a:cs typeface="ＭＳ Ｐゴシック" charset="0"/>
              </a:rPr>
              <a:t>We normally associate success with people, profits &amp; power. </a:t>
            </a:r>
          </a:p>
          <a:p>
            <a:r>
              <a:rPr lang="en-US">
                <a:latin typeface="Calibri" charset="0"/>
                <a:ea typeface="ＭＳ Ｐゴシック" charset="0"/>
                <a:cs typeface="ＭＳ Ｐゴシック" charset="0"/>
              </a:rPr>
              <a:t>That</a:t>
            </a:r>
            <a:r>
              <a:rPr lang="fr-FR">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the way the world measures success and we adopt that for the church. Lots of cults are successful on those standards.</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Look first at the things we most often associate with success…</a:t>
            </a:r>
          </a:p>
          <a:p>
            <a:r>
              <a:rPr lang="en-US">
                <a:latin typeface="Calibri" charset="0"/>
                <a:ea typeface="ＭＳ Ｐゴシック" charset="0"/>
                <a:cs typeface="ＭＳ Ｐゴシック" charset="0"/>
              </a:rPr>
              <a:t>(Read off slide)</a:t>
            </a:r>
          </a:p>
          <a:p>
            <a:endParaRPr lang="en-US">
              <a:latin typeface="Calibri" charset="0"/>
              <a:ea typeface="ＭＳ Ｐゴシック" charset="0"/>
              <a:cs typeface="ＭＳ Ｐゴシック" charset="0"/>
            </a:endParaRPr>
          </a:p>
        </p:txBody>
      </p:sp>
      <p:sp>
        <p:nvSpPr>
          <p:cNvPr id="1085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0D985CFE-EF6A-3C47-9D30-DD5C73935F01}" type="slidenum">
              <a:rPr lang="en-US" sz="1200"/>
              <a:pPr eaLnBrk="1" hangingPunct="1"/>
              <a:t>46</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ＭＳ Ｐゴシック" charset="0"/>
                <a:cs typeface="ＭＳ Ｐゴシック" charset="0"/>
              </a:rPr>
              <a:t>Sometimes we can perform Christ-like actions with un-Christ-like attitudes.</a:t>
            </a:r>
          </a:p>
        </p:txBody>
      </p:sp>
      <p:sp>
        <p:nvSpPr>
          <p:cNvPr id="1105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BE340AFA-C329-CB4D-9B96-756024D87DFF}" type="slidenum">
              <a:rPr lang="en-US" sz="1200"/>
              <a:pPr eaLnBrk="1" hangingPunct="1"/>
              <a:t>47</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a:defRPr/>
            </a:pPr>
            <a:r>
              <a:rPr lang="en-US" b="1" dirty="0" smtClean="0"/>
              <a:t>(concepts taken from Simple Church)</a:t>
            </a:r>
          </a:p>
          <a:p>
            <a:pPr>
              <a:defRPr/>
            </a:pPr>
            <a:r>
              <a:rPr lang="en-US" b="1" dirty="0" smtClean="0"/>
              <a:t>1. Simplify</a:t>
            </a:r>
          </a:p>
          <a:p>
            <a:pPr marL="171450" indent="-171450">
              <a:buFont typeface="Arial"/>
              <a:buChar char="•"/>
              <a:defRPr/>
            </a:pPr>
            <a:r>
              <a:rPr lang="en-US" dirty="0" smtClean="0"/>
              <a:t>This is much more difficult then it appears.</a:t>
            </a:r>
          </a:p>
          <a:p>
            <a:pPr marL="171450" indent="-171450">
              <a:buFont typeface="Arial"/>
              <a:buChar char="•"/>
              <a:defRPr/>
            </a:pPr>
            <a:r>
              <a:rPr lang="en-US" dirty="0" smtClean="0"/>
              <a:t>In his book, “10 Stupid things that keep churches from growing” Geoff Surratt says that one of them is “Trying to do it all.”</a:t>
            </a:r>
          </a:p>
          <a:p>
            <a:pPr marL="171450" indent="-171450">
              <a:buFont typeface="Arial"/>
              <a:buChar char="•"/>
              <a:defRPr/>
            </a:pPr>
            <a:r>
              <a:rPr lang="en-US" dirty="0" smtClean="0"/>
              <a:t>To keep things simple and be effective the church must decide what it will do and won’t do.</a:t>
            </a:r>
          </a:p>
          <a:p>
            <a:pPr marL="171450" indent="-171450">
              <a:buFont typeface="Arial"/>
              <a:buChar char="•"/>
              <a:defRPr/>
            </a:pPr>
            <a:r>
              <a:rPr lang="en-US" dirty="0" smtClean="0"/>
              <a:t>It is better to be effective at three things then mediocre at 10.</a:t>
            </a:r>
          </a:p>
          <a:p>
            <a:pPr marL="171450" indent="-171450">
              <a:buFont typeface="Arial"/>
              <a:buChar char="•"/>
              <a:defRPr/>
            </a:pPr>
            <a:r>
              <a:rPr lang="en-US" dirty="0" smtClean="0"/>
              <a:t>This also safeguards the potential for burn out of the church volunteers. </a:t>
            </a:r>
          </a:p>
          <a:p>
            <a:pPr marL="171450" indent="-171450">
              <a:buFont typeface="Arial"/>
              <a:buChar char="•"/>
              <a:defRPr/>
            </a:pPr>
            <a:r>
              <a:rPr lang="en-US" dirty="0" smtClean="0"/>
              <a:t>In business terms we might say, “Cut the excess fat.”</a:t>
            </a:r>
          </a:p>
          <a:p>
            <a:pPr marL="171450" indent="-171450">
              <a:buFont typeface="Arial"/>
              <a:buChar char="•"/>
              <a:defRPr/>
            </a:pPr>
            <a:endParaRPr lang="en-US" dirty="0" smtClean="0"/>
          </a:p>
          <a:p>
            <a:pPr marL="171450" indent="-171450">
              <a:buFont typeface="Arial"/>
              <a:buChar char="•"/>
              <a:defRPr/>
            </a:pPr>
            <a:r>
              <a:rPr lang="en-US" dirty="0" smtClean="0"/>
              <a:t>For new people coming into the church there must be a simple process for them to get connected. </a:t>
            </a:r>
          </a:p>
          <a:p>
            <a:pPr marL="171450" indent="-171450">
              <a:buFont typeface="Arial"/>
              <a:buChar char="•"/>
              <a:defRPr/>
            </a:pPr>
            <a:r>
              <a:rPr lang="en-US" dirty="0" smtClean="0"/>
              <a:t>It is unlikely they will just find their way.</a:t>
            </a:r>
          </a:p>
          <a:p>
            <a:pPr marL="171450" indent="-171450">
              <a:buFont typeface="Arial"/>
              <a:buChar char="•"/>
              <a:defRPr/>
            </a:pPr>
            <a:r>
              <a:rPr lang="en-US" dirty="0" smtClean="0"/>
              <a:t>Ask the question, What are we doing that isn’t essential to fulfilling the purpose of the church? What program or activities can we cut and still fulfill our mission?</a:t>
            </a:r>
          </a:p>
          <a:p>
            <a:pPr marL="171450" indent="-171450">
              <a:buFont typeface="Arial"/>
              <a:buChar char="•"/>
              <a:defRPr/>
            </a:pPr>
            <a:r>
              <a:rPr lang="en-US" dirty="0" smtClean="0"/>
              <a:t>What are we doing that makes is difficult for people to get connected? Or What are we not doing?</a:t>
            </a:r>
          </a:p>
          <a:p>
            <a:pPr marL="171450" indent="-171450">
              <a:buFont typeface="Arial"/>
              <a:buChar char="•"/>
              <a:defRPr/>
            </a:pPr>
            <a:r>
              <a:rPr lang="en-US" dirty="0" smtClean="0"/>
              <a:t>Provide connection opportunities.</a:t>
            </a:r>
          </a:p>
          <a:p>
            <a:pPr marL="171450" indent="-171450">
              <a:buFont typeface="Arial"/>
              <a:buChar char="•"/>
              <a:defRPr/>
            </a:pPr>
            <a:endParaRPr lang="en-US" dirty="0" smtClean="0"/>
          </a:p>
          <a:p>
            <a:pPr marL="171450" indent="-171450">
              <a:buFont typeface="Arial"/>
              <a:buChar char="•"/>
              <a:defRPr/>
            </a:pPr>
            <a:r>
              <a:rPr lang="en-US" dirty="0" smtClean="0"/>
              <a:t>Recommended reading, “Simple Church” and “Essential Church”</a:t>
            </a:r>
          </a:p>
          <a:p>
            <a:pPr>
              <a:defRPr/>
            </a:pPr>
            <a:endParaRPr lang="en-US" dirty="0"/>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EB0B7674-E420-AB42-998E-8DB2D46F7150}" type="slidenum">
              <a:rPr lang="en-US" sz="1200"/>
              <a:pPr eaLnBrk="1" hangingPunct="1"/>
              <a:t>48</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92500" lnSpcReduction="10000"/>
          </a:bodyPr>
          <a:lstStyle/>
          <a:p>
            <a:pPr>
              <a:defRPr/>
            </a:pPr>
            <a:endParaRPr lang="en-US" dirty="0"/>
          </a:p>
          <a:p>
            <a:pPr>
              <a:defRPr/>
            </a:pPr>
            <a:r>
              <a:rPr lang="en-US" dirty="0"/>
              <a:t>2</a:t>
            </a:r>
            <a:r>
              <a:rPr lang="en-US" b="1" dirty="0"/>
              <a:t>. Deeper spiritual lives</a:t>
            </a:r>
          </a:p>
          <a:p>
            <a:pPr marL="171450" indent="-171450">
              <a:buFont typeface="Arial"/>
              <a:buChar char="•"/>
              <a:defRPr/>
            </a:pPr>
            <a:r>
              <a:rPr lang="en-US" dirty="0"/>
              <a:t>Help people to connect with Gods presence.</a:t>
            </a:r>
          </a:p>
          <a:p>
            <a:pPr marL="171450" indent="-171450">
              <a:buFont typeface="Arial"/>
              <a:buChar char="•"/>
              <a:defRPr/>
            </a:pPr>
            <a:r>
              <a:rPr lang="en-US" dirty="0"/>
              <a:t>In worship services, no matter if your church is big or small, remove all distractions so people can focus on God.</a:t>
            </a:r>
          </a:p>
          <a:p>
            <a:pPr marL="171450" indent="-171450">
              <a:buFont typeface="Arial"/>
              <a:buChar char="•"/>
              <a:defRPr/>
            </a:pPr>
            <a:r>
              <a:rPr lang="en-US" dirty="0"/>
              <a:t>In worship choose songs that are God focused, memorable and easy to sing.</a:t>
            </a:r>
          </a:p>
          <a:p>
            <a:pPr marL="171450" indent="-171450">
              <a:buFont typeface="Arial"/>
              <a:buChar char="•"/>
              <a:defRPr/>
            </a:pPr>
            <a:r>
              <a:rPr lang="en-US" dirty="0"/>
              <a:t>If you have small groups don’t allow them to become imbalanced toward the fellowship side. </a:t>
            </a:r>
          </a:p>
          <a:p>
            <a:pPr marL="171450" indent="-171450">
              <a:buFont typeface="Arial"/>
              <a:buChar char="•"/>
              <a:defRPr/>
            </a:pPr>
            <a:r>
              <a:rPr lang="en-US" dirty="0"/>
              <a:t>Leaders need to provide meaningful time for the word and ministry.</a:t>
            </a:r>
          </a:p>
          <a:p>
            <a:pPr>
              <a:defRPr/>
            </a:pPr>
            <a:endParaRPr lang="en-US" b="1" dirty="0"/>
          </a:p>
          <a:p>
            <a:pPr>
              <a:defRPr/>
            </a:pPr>
            <a:r>
              <a:rPr lang="en-US" b="1" dirty="0"/>
              <a:t>3. Higher expectations</a:t>
            </a:r>
          </a:p>
          <a:p>
            <a:pPr marL="171450" indent="-171450">
              <a:buFont typeface="Arial"/>
              <a:buChar char="•"/>
              <a:defRPr/>
            </a:pPr>
            <a:r>
              <a:rPr lang="en-US" dirty="0" smtClean="0"/>
              <a:t>High expectations about leadership and leadership positions.</a:t>
            </a:r>
          </a:p>
          <a:p>
            <a:pPr marL="171450" indent="-171450">
              <a:buFont typeface="Arial"/>
              <a:buChar char="•"/>
              <a:defRPr/>
            </a:pPr>
            <a:r>
              <a:rPr lang="en-US" dirty="0" smtClean="0"/>
              <a:t>People need to feel comfortable and trust who is in charge in any area of ministry from the pastor down.</a:t>
            </a:r>
          </a:p>
          <a:p>
            <a:pPr marL="171450" indent="-171450">
              <a:buFont typeface="Arial"/>
              <a:buChar char="•"/>
              <a:defRPr/>
            </a:pPr>
            <a:r>
              <a:rPr lang="en-US" dirty="0" smtClean="0"/>
              <a:t>Expectations relating to security and safety including finance's, children and youth ministries.</a:t>
            </a:r>
            <a:endParaRPr lang="en-US" dirty="0"/>
          </a:p>
          <a:p>
            <a:pPr>
              <a:defRPr/>
            </a:pPr>
            <a:endParaRPr lang="en-US" dirty="0" smtClean="0"/>
          </a:p>
          <a:p>
            <a:pPr marL="171450" indent="-171450">
              <a:buFont typeface="Arial"/>
              <a:buChar char="•"/>
              <a:defRPr/>
            </a:pPr>
            <a:r>
              <a:rPr lang="en-US" dirty="0" smtClean="0"/>
              <a:t>Also expectations relating to serving in the overall efforts of the church in order to see the vision become reality.</a:t>
            </a:r>
          </a:p>
          <a:p>
            <a:pPr marL="171450" indent="-171450">
              <a:buFont typeface="Arial"/>
              <a:buChar char="•"/>
              <a:defRPr/>
            </a:pPr>
            <a:r>
              <a:rPr lang="en-US" dirty="0" smtClean="0"/>
              <a:t>Primarily it is about serving God with the gifts, skills and abilities he has given you, through His church.</a:t>
            </a:r>
            <a:endParaRPr lang="en-US" dirty="0"/>
          </a:p>
        </p:txBody>
      </p:sp>
      <p:sp>
        <p:nvSpPr>
          <p:cNvPr id="1146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F9FD9E06-F519-3D48-8B6F-9C591A3637CF}" type="slidenum">
              <a:rPr lang="en-US" sz="1200"/>
              <a:pPr eaLnBrk="1" hangingPunct="1"/>
              <a:t>49</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a:defRPr/>
            </a:pPr>
            <a:endParaRPr lang="en-US" b="1" dirty="0" smtClean="0"/>
          </a:p>
          <a:p>
            <a:pPr>
              <a:defRPr/>
            </a:pPr>
            <a:r>
              <a:rPr lang="en-US" b="1" dirty="0" smtClean="0"/>
              <a:t>4. Outward focus</a:t>
            </a:r>
          </a:p>
          <a:p>
            <a:pPr marL="171450" indent="-171450">
              <a:buFont typeface="Arial"/>
              <a:buChar char="•"/>
              <a:defRPr/>
            </a:pPr>
            <a:r>
              <a:rPr lang="en-US" dirty="0" smtClean="0"/>
              <a:t>When reaching out to people, be real, be loving and be respectful.</a:t>
            </a:r>
          </a:p>
          <a:p>
            <a:pPr marL="171450" indent="-171450">
              <a:buFont typeface="Arial"/>
              <a:buChar char="•"/>
              <a:defRPr/>
            </a:pPr>
            <a:r>
              <a:rPr lang="en-US" dirty="0" smtClean="0"/>
              <a:t>Don’t sugar coat to get a decision.</a:t>
            </a:r>
          </a:p>
          <a:p>
            <a:pPr marL="171450" indent="-171450">
              <a:buFont typeface="Arial"/>
              <a:buChar char="•"/>
              <a:defRPr/>
            </a:pPr>
            <a:r>
              <a:rPr lang="en-US" dirty="0" smtClean="0"/>
              <a:t>Be consistent in your walk but don’t communicate perfection.</a:t>
            </a:r>
          </a:p>
          <a:p>
            <a:pPr marL="171450" indent="-171450">
              <a:buFont typeface="Arial"/>
              <a:buChar char="•"/>
              <a:defRPr/>
            </a:pPr>
            <a:r>
              <a:rPr lang="en-US" dirty="0" smtClean="0"/>
              <a:t>Create easy outreach events, weekends and activities for people to give invites to.</a:t>
            </a:r>
          </a:p>
          <a:p>
            <a:pPr>
              <a:defRPr/>
            </a:pPr>
            <a:endParaRPr lang="en-US" dirty="0" smtClean="0"/>
          </a:p>
          <a:p>
            <a:pPr>
              <a:defRPr/>
            </a:pPr>
            <a:r>
              <a:rPr lang="en-US" b="1" dirty="0" smtClean="0"/>
              <a:t>5. </a:t>
            </a:r>
            <a:r>
              <a:rPr lang="en-US" b="1" dirty="0" smtClean="0">
                <a:latin typeface="Arial Narrow" charset="0"/>
                <a:ea typeface="ヒラギノ角ゴ ProN W3" charset="0"/>
                <a:cs typeface="Arial Narrow" charset="0"/>
              </a:rPr>
              <a:t>Celebrative atmosphere</a:t>
            </a:r>
          </a:p>
          <a:p>
            <a:pPr marL="171450" indent="-171450">
              <a:buFont typeface="Arial"/>
              <a:buChar char="•"/>
              <a:defRPr/>
            </a:pPr>
            <a:r>
              <a:rPr lang="en-US" dirty="0" smtClean="0"/>
              <a:t>This should especially be true of the worship.</a:t>
            </a:r>
          </a:p>
          <a:p>
            <a:pPr marL="171450" indent="-171450">
              <a:buFont typeface="Arial"/>
              <a:buChar char="•"/>
              <a:defRPr/>
            </a:pPr>
            <a:r>
              <a:rPr lang="en-US" dirty="0" smtClean="0"/>
              <a:t>But also of the interaction of the church attenders.</a:t>
            </a:r>
          </a:p>
          <a:p>
            <a:pPr marL="171450" indent="-171450">
              <a:buFont typeface="Arial"/>
              <a:buChar char="•"/>
              <a:defRPr/>
            </a:pPr>
            <a:r>
              <a:rPr lang="en-US" dirty="0" smtClean="0"/>
              <a:t>Is there a buzz in the room before and after service while people interact that demonstrates they enthusiasm to be together.</a:t>
            </a:r>
          </a:p>
          <a:p>
            <a:pPr marL="171450" indent="-171450">
              <a:buFont typeface="Arial"/>
              <a:buChar char="•"/>
              <a:defRPr/>
            </a:pPr>
            <a:endParaRPr lang="en-US" dirty="0" smtClean="0"/>
          </a:p>
          <a:p>
            <a:pPr marL="171450" indent="-171450">
              <a:buFont typeface="Arial"/>
              <a:buChar char="•"/>
              <a:defRPr/>
            </a:pPr>
            <a:r>
              <a:rPr lang="en-US" dirty="0" smtClean="0"/>
              <a:t>Atmosphere can also have to do with your physical location or worship and ministry areas.</a:t>
            </a:r>
          </a:p>
          <a:p>
            <a:pPr marL="171450" indent="-171450">
              <a:buFont typeface="Arial"/>
              <a:buChar char="•"/>
              <a:defRPr/>
            </a:pPr>
            <a:r>
              <a:rPr lang="en-US" dirty="0" smtClean="0"/>
              <a:t>Evaluate your environments and determine if you can improve the atmosphere.</a:t>
            </a:r>
          </a:p>
          <a:p>
            <a:pPr marL="171450" indent="-171450">
              <a:buFont typeface="Arial"/>
              <a:buChar char="•"/>
              <a:defRPr/>
            </a:pPr>
            <a:r>
              <a:rPr lang="en-US" dirty="0" smtClean="0"/>
              <a:t>Have a secret shopper come to your service and give you feedback. (even a non-</a:t>
            </a:r>
            <a:r>
              <a:rPr lang="en-US" dirty="0" err="1" smtClean="0"/>
              <a:t>christian</a:t>
            </a:r>
            <a:r>
              <a:rPr lang="en-US" dirty="0" smtClean="0"/>
              <a:t>)</a:t>
            </a:r>
          </a:p>
          <a:p>
            <a:pPr>
              <a:defRPr/>
            </a:pPr>
            <a:endParaRPr lang="en-US" dirty="0" smtClean="0"/>
          </a:p>
          <a:p>
            <a:pPr>
              <a:defRPr/>
            </a:pPr>
            <a:endParaRPr lang="en-US" dirty="0"/>
          </a:p>
        </p:txBody>
      </p:sp>
      <p:sp>
        <p:nvSpPr>
          <p:cNvPr id="1167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E0AAF889-B318-C64F-960E-5A4B55BEA3C2}" type="slidenum">
              <a:rPr lang="en-US" sz="1200"/>
              <a:pPr eaLnBrk="1" hangingPunct="1"/>
              <a:t>50</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70000" lnSpcReduction="20000"/>
          </a:bodyPr>
          <a:lstStyle/>
          <a:p>
            <a:pPr>
              <a:defRPr/>
            </a:pPr>
            <a:r>
              <a:rPr lang="en-US" dirty="0" smtClean="0"/>
              <a:t>(</a:t>
            </a:r>
            <a:r>
              <a:rPr lang="en-US" dirty="0" err="1" smtClean="0"/>
              <a:t>Barna</a:t>
            </a:r>
            <a:r>
              <a:rPr lang="en-US" dirty="0" smtClean="0"/>
              <a:t> Survey 2012, re pastors priorities to improve their churches in the next year)</a:t>
            </a:r>
          </a:p>
          <a:p>
            <a:pPr>
              <a:defRPr/>
            </a:pPr>
            <a:endParaRPr lang="en-US" b="1" dirty="0" smtClean="0"/>
          </a:p>
          <a:p>
            <a:pPr>
              <a:defRPr/>
            </a:pPr>
            <a:r>
              <a:rPr lang="en-US" b="1" dirty="0" smtClean="0"/>
              <a:t>Of the 12 possibilities these were the top four rated as a priority…</a:t>
            </a:r>
          </a:p>
          <a:p>
            <a:pPr>
              <a:defRPr/>
            </a:pPr>
            <a:endParaRPr lang="en-US" dirty="0" smtClean="0"/>
          </a:p>
          <a:p>
            <a:pPr>
              <a:defRPr/>
            </a:pPr>
            <a:r>
              <a:rPr lang="en-US" b="1" dirty="0" smtClean="0"/>
              <a:t>1. Assessing mission and vision.</a:t>
            </a:r>
          </a:p>
          <a:p>
            <a:pPr marL="171450" indent="-171450">
              <a:buFont typeface="Arial"/>
              <a:buChar char="•"/>
              <a:defRPr/>
            </a:pPr>
            <a:r>
              <a:rPr lang="en-US" dirty="0" smtClean="0"/>
              <a:t>59% said they were "definitely" going to "assess your church's vision and mission" in the next year.</a:t>
            </a:r>
          </a:p>
          <a:p>
            <a:pPr marL="171450" indent="-171450">
              <a:buFont typeface="Arial"/>
              <a:buChar char="•"/>
              <a:defRPr/>
            </a:pPr>
            <a:r>
              <a:rPr lang="en-US" dirty="0" smtClean="0"/>
              <a:t>Pastors also rated other forms of assessment higher than they did other priorities. This included "assessing their church's reputation in their community" (38%) and "measuring the demographic and spiritual needs of their community" (31%). These ranked two and three out of the dozen priorities.</a:t>
            </a:r>
          </a:p>
          <a:p>
            <a:pPr marL="171450" indent="-171450">
              <a:buFont typeface="Arial"/>
              <a:buChar char="•"/>
              <a:defRPr/>
            </a:pPr>
            <a:endParaRPr lang="en-US" dirty="0" smtClean="0"/>
          </a:p>
          <a:p>
            <a:pPr>
              <a:buFont typeface="Arial"/>
              <a:buNone/>
              <a:defRPr/>
            </a:pPr>
            <a:r>
              <a:rPr lang="en-US" b="1" dirty="0" smtClean="0"/>
              <a:t>2. Revamping &amp; Investing</a:t>
            </a:r>
          </a:p>
          <a:p>
            <a:pPr>
              <a:buFont typeface="Arial"/>
              <a:buNone/>
              <a:defRPr/>
            </a:pPr>
            <a:r>
              <a:rPr lang="en-US" dirty="0" smtClean="0"/>
              <a:t>Most common priorities of pastors were "focusing on safety and security issues" (25%) and "revamping the budgeting and spending process" (25%).</a:t>
            </a:r>
          </a:p>
          <a:p>
            <a:pPr>
              <a:buFont typeface="Arial"/>
              <a:buNone/>
              <a:defRPr/>
            </a:pPr>
            <a:r>
              <a:rPr lang="en-US" b="1" dirty="0" smtClean="0"/>
              <a:t>Also included investing in "facilities and equipment for children" (22%), "audio and visual equipment" (19%), "facilities and equipment for youth and teens" (18%), and "technology and digital media" (18%).</a:t>
            </a:r>
          </a:p>
          <a:p>
            <a:pPr>
              <a:buFont typeface="Arial"/>
              <a:buNone/>
              <a:defRPr/>
            </a:pPr>
            <a:endParaRPr lang="en-US" b="1" dirty="0" smtClean="0"/>
          </a:p>
          <a:p>
            <a:pPr>
              <a:buFont typeface="Arial"/>
              <a:buNone/>
              <a:defRPr/>
            </a:pPr>
            <a:r>
              <a:rPr lang="en-US" b="1" dirty="0" smtClean="0"/>
              <a:t>3. Funding &amp; Staffing</a:t>
            </a:r>
          </a:p>
          <a:p>
            <a:pPr marL="171450" indent="-171450">
              <a:buFont typeface="Arial"/>
              <a:buChar char="•"/>
              <a:defRPr/>
            </a:pPr>
            <a:r>
              <a:rPr lang="en-US" dirty="0" smtClean="0"/>
              <a:t>6% of churches said they would definitely "work with an organization to help increase giving" and only 2% were inclined to "hire a search firm to help you hire the right person." </a:t>
            </a:r>
          </a:p>
          <a:p>
            <a:pPr marL="171450" indent="-171450">
              <a:buFont typeface="Arial"/>
              <a:buChar char="•"/>
              <a:defRPr/>
            </a:pPr>
            <a:r>
              <a:rPr lang="en-US" dirty="0" smtClean="0"/>
              <a:t>While more than seven out of 10 churches (72%) rely on at least one outside consultant each year, getting such assistance for fundraising and staffing were generally perceived to be rare needs.</a:t>
            </a:r>
          </a:p>
          <a:p>
            <a:pPr marL="171450" indent="-171450">
              <a:buFont typeface="Arial"/>
              <a:buChar char="•"/>
              <a:defRPr/>
            </a:pPr>
            <a:endParaRPr lang="en-US" dirty="0" smtClean="0"/>
          </a:p>
          <a:p>
            <a:pPr>
              <a:buFont typeface="Arial"/>
              <a:buNone/>
              <a:defRPr/>
            </a:pPr>
            <a:r>
              <a:rPr lang="en-US" b="1" dirty="0" smtClean="0"/>
              <a:t>4. Church Size &amp; Leader Age</a:t>
            </a:r>
          </a:p>
          <a:p>
            <a:pPr>
              <a:buFont typeface="Arial"/>
              <a:buNone/>
              <a:defRPr/>
            </a:pPr>
            <a:r>
              <a:rPr lang="en-US" dirty="0" smtClean="0"/>
              <a:t>Among churches with fewer than 100 adult attenders, most of the dozen priorities were of equal importance to those of larger church leaders. Yet small church pastors were less inclined to want community demographics, less focused on safety and security issues, less likely to change budgeting, and less inclined to invest in technology.</a:t>
            </a:r>
          </a:p>
          <a:p>
            <a:pPr>
              <a:buFont typeface="Arial"/>
              <a:buNone/>
              <a:defRPr/>
            </a:pPr>
            <a:endParaRPr lang="en-US" dirty="0" smtClean="0"/>
          </a:p>
          <a:p>
            <a:pPr>
              <a:buFont typeface="Arial"/>
              <a:buNone/>
              <a:defRPr/>
            </a:pPr>
            <a:r>
              <a:rPr lang="en-US" dirty="0" smtClean="0"/>
              <a:t>(remainder of notes on next hidden slide)</a:t>
            </a:r>
          </a:p>
          <a:p>
            <a:pPr>
              <a:buFont typeface="Arial"/>
              <a:buNone/>
              <a:defRPr/>
            </a:pPr>
            <a:endParaRPr lang="en-US" dirty="0"/>
          </a:p>
        </p:txBody>
      </p:sp>
      <p:sp>
        <p:nvSpPr>
          <p:cNvPr id="1187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9E0D7C53-6633-5245-A486-C6F5C84C110A}" type="slidenum">
              <a:rPr lang="en-US" sz="1200"/>
              <a:pPr eaLnBrk="1" hangingPunct="1"/>
              <a:t>51</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marL="171450" indent="-171450">
              <a:buFont typeface="Arial"/>
              <a:buChar char="•"/>
              <a:defRPr/>
            </a:pPr>
            <a:r>
              <a:rPr lang="en-US" dirty="0" smtClean="0"/>
              <a:t>Mid-sized churches (100-250 adults) were more likely than average to plan on investing in equipment for children, youth and teenagers as well as upgrading their audio and visual tools.</a:t>
            </a:r>
          </a:p>
          <a:p>
            <a:pPr marL="171450" indent="-171450">
              <a:buFont typeface="Arial"/>
              <a:buChar char="•"/>
              <a:defRPr/>
            </a:pPr>
            <a:r>
              <a:rPr lang="en-US" dirty="0" smtClean="0"/>
              <a:t>Large churches (251-plus attenders) were more likely than average to want to measure demographics, revamp financial processes, and work with fundraising consultants.</a:t>
            </a:r>
          </a:p>
          <a:p>
            <a:pPr marL="171450" indent="-171450">
              <a:buFont typeface="Arial"/>
              <a:buChar char="•"/>
              <a:defRPr/>
            </a:pPr>
            <a:endParaRPr lang="en-US" dirty="0" smtClean="0"/>
          </a:p>
          <a:p>
            <a:pPr marL="171450" indent="-171450">
              <a:buFont typeface="Arial"/>
              <a:buChar char="•"/>
              <a:defRPr/>
            </a:pPr>
            <a:r>
              <a:rPr lang="en-US" dirty="0" smtClean="0"/>
              <a:t>Pastors under 45 were more interested than average in technology and digital media, while those between the ages of 45 and 63 expressed above-average interest in fundraising help. Pastors who are ages 64 and older were higher than their peers when it came to measuring spiritual transformation.</a:t>
            </a:r>
          </a:p>
          <a:p>
            <a:pPr marL="171450" indent="-171450">
              <a:buFont typeface="Arial"/>
              <a:buChar char="•"/>
              <a:defRPr/>
            </a:pPr>
            <a:endParaRPr lang="en-US" dirty="0" smtClean="0"/>
          </a:p>
          <a:p>
            <a:pPr>
              <a:buFont typeface="Arial"/>
              <a:buNone/>
              <a:defRPr/>
            </a:pPr>
            <a:r>
              <a:rPr lang="en-US" dirty="0" smtClean="0"/>
              <a:t>Charts give an indication of what pastors are focusing on in the near future.</a:t>
            </a:r>
          </a:p>
          <a:p>
            <a:pPr>
              <a:buFont typeface="Arial"/>
              <a:buNone/>
              <a:defRPr/>
            </a:pPr>
            <a:r>
              <a:rPr lang="en-US" dirty="0" smtClean="0"/>
              <a:t>Question is, is it the right focus?</a:t>
            </a:r>
            <a:endParaRPr lang="en-US" dirty="0"/>
          </a:p>
        </p:txBody>
      </p:sp>
      <p:sp>
        <p:nvSpPr>
          <p:cNvPr id="1208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2D5C617F-7AFB-104F-AB61-E644A2BAF39B}" type="slidenum">
              <a:rPr lang="en-US" sz="1200"/>
              <a:pPr eaLnBrk="1" hangingPunct="1"/>
              <a:t>52</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92500"/>
          </a:bodyPr>
          <a:lstStyle/>
          <a:p>
            <a:pPr>
              <a:defRPr/>
            </a:pPr>
            <a:r>
              <a:rPr lang="en-US" dirty="0" smtClean="0"/>
              <a:t>(</a:t>
            </a:r>
            <a:r>
              <a:rPr lang="en-US" dirty="0" err="1" smtClean="0"/>
              <a:t>Barna</a:t>
            </a:r>
            <a:r>
              <a:rPr lang="en-US" dirty="0" smtClean="0"/>
              <a:t> research 2013) https://</a:t>
            </a:r>
            <a:r>
              <a:rPr lang="en-US" dirty="0" err="1" smtClean="0"/>
              <a:t>www.barna.org</a:t>
            </a:r>
            <a:r>
              <a:rPr lang="en-US" dirty="0" smtClean="0"/>
              <a:t>/</a:t>
            </a:r>
            <a:r>
              <a:rPr lang="en-US" dirty="0" err="1" smtClean="0"/>
              <a:t>barna</a:t>
            </a:r>
            <a:r>
              <a:rPr lang="en-US" dirty="0" smtClean="0"/>
              <a:t>-update/faith-spirituality/611-christians-more-like-jesus-or-pharisees#.Uf_wbBal20u</a:t>
            </a:r>
          </a:p>
          <a:p>
            <a:pPr>
              <a:defRPr/>
            </a:pPr>
            <a:endParaRPr lang="en-US" b="1" dirty="0" smtClean="0"/>
          </a:p>
          <a:p>
            <a:pPr>
              <a:defRPr/>
            </a:pPr>
            <a:r>
              <a:rPr lang="en-US" b="1" dirty="0" smtClean="0"/>
              <a:t>Recent studies show Christians are…</a:t>
            </a:r>
          </a:p>
          <a:p>
            <a:pPr marL="171450" indent="-171450">
              <a:buFont typeface="Arial"/>
              <a:buChar char="•"/>
              <a:defRPr/>
            </a:pPr>
            <a:r>
              <a:rPr lang="en-US" dirty="0" smtClean="0"/>
              <a:t>More like the  Pharisees in attitudes and actions then Jesus</a:t>
            </a:r>
          </a:p>
          <a:p>
            <a:pPr>
              <a:defRPr/>
            </a:pPr>
            <a:endParaRPr lang="en-US" dirty="0" smtClean="0"/>
          </a:p>
          <a:p>
            <a:pPr marL="171450" indent="-171450">
              <a:buFont typeface="Arial"/>
              <a:buChar char="•"/>
              <a:defRPr/>
            </a:pPr>
            <a:r>
              <a:rPr lang="en-US" dirty="0" smtClean="0"/>
              <a:t>Christians in the U.S. are characterized by having the attitudes and actions researchers identified as Pharisaical. Just over half of the nation’s Christians—using the broadest definition of those who call themselves Christians—qualify for this category (51%). </a:t>
            </a:r>
          </a:p>
          <a:p>
            <a:pPr marL="171450" indent="-171450">
              <a:buFont typeface="Arial"/>
              <a:buChar char="•"/>
              <a:defRPr/>
            </a:pPr>
            <a:r>
              <a:rPr lang="en-US" dirty="0" smtClean="0"/>
              <a:t>They tend to have attitudes and actions that are characterized by self-righteousness.</a:t>
            </a:r>
          </a:p>
          <a:p>
            <a:pPr marL="171450" indent="-171450">
              <a:buFont typeface="Arial"/>
              <a:buChar char="•"/>
              <a:defRPr/>
            </a:pPr>
            <a:endParaRPr lang="en-US" dirty="0" smtClean="0"/>
          </a:p>
          <a:p>
            <a:pPr marL="171450" indent="-171450">
              <a:buFont typeface="Arial"/>
              <a:buChar char="•"/>
              <a:defRPr/>
            </a:pPr>
            <a:r>
              <a:rPr lang="en-US" dirty="0" smtClean="0"/>
              <a:t>14% of today’s self-identified Christians—just one out of every seven Christians—seem to represent the actions and attitudes </a:t>
            </a:r>
            <a:r>
              <a:rPr lang="en-US" dirty="0" err="1" smtClean="0"/>
              <a:t>Barna</a:t>
            </a:r>
            <a:r>
              <a:rPr lang="en-US" dirty="0" smtClean="0"/>
              <a:t> researchers found to be consistent with those of Jesus.</a:t>
            </a:r>
          </a:p>
          <a:p>
            <a:pPr marL="171450" indent="-171450">
              <a:buFont typeface="Arial"/>
              <a:buChar char="•"/>
              <a:defRPr/>
            </a:pPr>
            <a:endParaRPr lang="en-US" dirty="0" smtClean="0"/>
          </a:p>
          <a:p>
            <a:pPr marL="171450" indent="-171450">
              <a:buFont typeface="Arial"/>
              <a:buChar char="•"/>
              <a:defRPr/>
            </a:pPr>
            <a:r>
              <a:rPr lang="en-US" dirty="0" smtClean="0"/>
              <a:t>About one-fifth of Christians are Christ-like in attitude, but often represent Pharisaical actions (21%). </a:t>
            </a:r>
          </a:p>
          <a:p>
            <a:pPr marL="171450" indent="-171450">
              <a:buFont typeface="Arial"/>
              <a:buChar char="•"/>
              <a:defRPr/>
            </a:pPr>
            <a:r>
              <a:rPr lang="en-US" dirty="0" smtClean="0"/>
              <a:t>Another 14% of respondents tend to be defined as Christ-like in action, but seem to be motivated by self-righteous or hypocritical attitudes.</a:t>
            </a:r>
          </a:p>
          <a:p>
            <a:pPr marL="171450" indent="-171450">
              <a:buFont typeface="Arial"/>
              <a:buChar char="•"/>
              <a:defRPr/>
            </a:pPr>
            <a:r>
              <a:rPr lang="en-US" dirty="0" smtClean="0"/>
              <a:t>An alarming 51% were found to be pharisaical in attitudes and actions.</a:t>
            </a:r>
          </a:p>
          <a:p>
            <a:pPr marL="171450" indent="-171450">
              <a:buFont typeface="Arial"/>
              <a:buChar char="•"/>
              <a:defRPr/>
            </a:pPr>
            <a:endParaRPr lang="en-US" dirty="0" smtClean="0"/>
          </a:p>
          <a:p>
            <a:pPr>
              <a:buFont typeface="Arial"/>
              <a:buNone/>
              <a:defRPr/>
            </a:pPr>
            <a:endParaRPr lang="en-US" dirty="0" smtClean="0"/>
          </a:p>
        </p:txBody>
      </p:sp>
      <p:sp>
        <p:nvSpPr>
          <p:cNvPr id="1239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6997138C-3810-3043-99F5-060EBE3435E2}" type="slidenum">
              <a:rPr lang="en-US" sz="1200"/>
              <a:pPr eaLnBrk="1" hangingPunct="1"/>
              <a:t>54</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nSpc>
                <a:spcPct val="80000"/>
              </a:lnSpc>
              <a:buFontTx/>
              <a:buChar char="•"/>
            </a:pPr>
            <a:r>
              <a:rPr lang="en-US" sz="1100">
                <a:latin typeface="Calibri" charset="0"/>
                <a:ea typeface="ＭＳ Ｐゴシック" charset="0"/>
                <a:cs typeface="ＭＳ Ｐゴシック" charset="0"/>
              </a:rPr>
              <a:t>Among those who identify as evangelical”—38% qualify as neither Christ-like in action or attitude, according to their responses to 20 questions. </a:t>
            </a:r>
          </a:p>
          <a:p>
            <a:pPr marL="171450" indent="-171450">
              <a:lnSpc>
                <a:spcPct val="80000"/>
              </a:lnSpc>
              <a:buFontTx/>
              <a:buChar char="•"/>
            </a:pPr>
            <a:r>
              <a:rPr lang="en-US" sz="1100">
                <a:latin typeface="Calibri" charset="0"/>
                <a:ea typeface="ＭＳ Ｐゴシック" charset="0"/>
                <a:cs typeface="ＭＳ Ｐゴシック" charset="0"/>
              </a:rPr>
              <a:t>About one-quarter (23%) of evangelicals are characterized by having Jesus-like actions and attitudes.</a:t>
            </a:r>
          </a:p>
          <a:p>
            <a:pPr marL="171450" indent="-171450">
              <a:lnSpc>
                <a:spcPct val="80000"/>
              </a:lnSpc>
              <a:buFontTx/>
              <a:buChar char="•"/>
            </a:pPr>
            <a:r>
              <a:rPr lang="en-US" sz="1100">
                <a:latin typeface="Calibri" charset="0"/>
                <a:ea typeface="ＭＳ Ｐゴシック" charset="0"/>
                <a:cs typeface="ＭＳ Ｐゴシック" charset="0"/>
              </a:rPr>
              <a:t>About half were a mixture of Christ-like actions and Pharisaical attitudes (25%) or vice versa (15%).</a:t>
            </a:r>
          </a:p>
          <a:p>
            <a:pPr marL="171450" indent="-171450">
              <a:lnSpc>
                <a:spcPct val="80000"/>
              </a:lnSpc>
            </a:pPr>
            <a:endParaRPr lang="en-US" sz="1100">
              <a:latin typeface="Calibri" charset="0"/>
              <a:ea typeface="ＭＳ Ｐゴシック" charset="0"/>
              <a:cs typeface="ＭＳ Ｐゴシック" charset="0"/>
            </a:endParaRPr>
          </a:p>
          <a:p>
            <a:pPr marL="171450" indent="-171450">
              <a:lnSpc>
                <a:spcPct val="80000"/>
              </a:lnSpc>
            </a:pPr>
            <a:r>
              <a:rPr lang="en-US" sz="1100" b="1">
                <a:latin typeface="Calibri" charset="0"/>
                <a:ea typeface="ＭＳ Ｐゴシック" charset="0"/>
                <a:cs typeface="ＭＳ Ｐゴシック" charset="0"/>
              </a:rPr>
              <a:t>Interesting Note: </a:t>
            </a:r>
            <a:r>
              <a:rPr lang="en-US" sz="1100">
                <a:latin typeface="Calibri" charset="0"/>
                <a:ea typeface="ＭＳ Ｐゴシック" charset="0"/>
                <a:cs typeface="ＭＳ Ｐゴシック" charset="0"/>
              </a:rPr>
              <a:t>Evangelicals are the only faith group more likely to be Pharisaical in attitude but Christ-like in action.</a:t>
            </a:r>
          </a:p>
          <a:p>
            <a:pPr marL="171450" indent="-171450">
              <a:lnSpc>
                <a:spcPct val="80000"/>
              </a:lnSpc>
            </a:pPr>
            <a:endParaRPr lang="en-US" sz="1100">
              <a:latin typeface="Calibri" charset="0"/>
              <a:ea typeface="ＭＳ Ｐゴシック" charset="0"/>
              <a:cs typeface="ＭＳ Ｐゴシック" charset="0"/>
            </a:endParaRPr>
          </a:p>
          <a:p>
            <a:pPr marL="171450" indent="-171450">
              <a:lnSpc>
                <a:spcPct val="80000"/>
              </a:lnSpc>
            </a:pPr>
            <a:r>
              <a:rPr lang="en-US" sz="1100" b="1">
                <a:latin typeface="Calibri" charset="0"/>
                <a:ea typeface="ＭＳ Ｐゴシック" charset="0"/>
                <a:cs typeface="ＭＳ Ｐゴシック" charset="0"/>
              </a:rPr>
              <a:t>Note: </a:t>
            </a:r>
            <a:r>
              <a:rPr lang="en-US" sz="1100">
                <a:latin typeface="Calibri" charset="0"/>
                <a:ea typeface="ＭＳ Ｐゴシック" charset="0"/>
                <a:cs typeface="ＭＳ Ｐゴシック" charset="0"/>
              </a:rPr>
              <a:t>Stats on slide.</a:t>
            </a:r>
          </a:p>
          <a:p>
            <a:pPr marL="171450" indent="-171450">
              <a:lnSpc>
                <a:spcPct val="80000"/>
              </a:lnSpc>
            </a:pPr>
            <a:endParaRPr lang="en-US" sz="1100">
              <a:latin typeface="Calibri" charset="0"/>
              <a:ea typeface="ＭＳ Ｐゴシック" charset="0"/>
              <a:cs typeface="ＭＳ Ｐゴシック" charset="0"/>
            </a:endParaRPr>
          </a:p>
          <a:p>
            <a:pPr marL="171450" indent="-171450">
              <a:lnSpc>
                <a:spcPct val="80000"/>
              </a:lnSpc>
              <a:buFontTx/>
              <a:buChar char="•"/>
            </a:pPr>
            <a:r>
              <a:rPr lang="en-US" sz="1100">
                <a:latin typeface="Calibri" charset="0"/>
                <a:ea typeface="ＭＳ Ｐゴシック" charset="0"/>
                <a:cs typeface="ＭＳ Ｐゴシック" charset="0"/>
              </a:rPr>
              <a:t>Evangelical Christians are the most likely Christian segment to be categorized as having both the Christ-like actions and attitudes (23%) identified by Barna researchers.</a:t>
            </a:r>
          </a:p>
          <a:p>
            <a:pPr marL="171450" indent="-171450">
              <a:lnSpc>
                <a:spcPct val="80000"/>
              </a:lnSpc>
              <a:buFontTx/>
              <a:buChar char="•"/>
            </a:pPr>
            <a:r>
              <a:rPr lang="en-US" sz="1100">
                <a:latin typeface="Calibri" charset="0"/>
                <a:ea typeface="ＭＳ Ｐゴシック" charset="0"/>
                <a:cs typeface="ＭＳ Ｐゴシック" charset="0"/>
              </a:rPr>
              <a:t>84% of young non-Christians say they know a Christian personally, yet only 15% say the lifestyles of those believers are noticeably different in a good way.</a:t>
            </a:r>
          </a:p>
          <a:p>
            <a:pPr marL="171450" indent="-171450">
              <a:lnSpc>
                <a:spcPct val="80000"/>
              </a:lnSpc>
            </a:pPr>
            <a:endParaRPr lang="en-US" sz="1100">
              <a:latin typeface="Calibri" charset="0"/>
              <a:ea typeface="ＭＳ Ｐゴシック" charset="0"/>
              <a:cs typeface="ＭＳ Ｐゴシック" charset="0"/>
            </a:endParaRPr>
          </a:p>
          <a:p>
            <a:pPr marL="171450" indent="-171450">
              <a:lnSpc>
                <a:spcPct val="80000"/>
              </a:lnSpc>
              <a:buFontTx/>
              <a:buChar char="•"/>
            </a:pPr>
            <a:r>
              <a:rPr lang="en-US" sz="1100">
                <a:latin typeface="Calibri" charset="0"/>
                <a:ea typeface="ＭＳ Ｐゴシック" charset="0"/>
                <a:cs typeface="ＭＳ Ｐゴシック" charset="0"/>
              </a:rPr>
              <a:t>Kinnaman explains: “This research may help to explain how evangelicals are often targeted for claims of hypocrisy; </a:t>
            </a:r>
            <a:r>
              <a:rPr lang="en-US" sz="1000">
                <a:latin typeface="Calibri" charset="0"/>
                <a:ea typeface="ＭＳ Ｐゴシック" charset="0"/>
                <a:cs typeface="ＭＳ Ｐゴシック" charset="0"/>
              </a:rPr>
              <a:t>(Next Slide) </a:t>
            </a:r>
            <a:r>
              <a:rPr lang="en-US" sz="1300">
                <a:solidFill>
                  <a:srgbClr val="3366FF"/>
                </a:solidFill>
                <a:latin typeface="Calibri" charset="0"/>
                <a:ea typeface="ＭＳ Ｐゴシック" charset="0"/>
                <a:cs typeface="ＭＳ Ｐゴシック" charset="0"/>
              </a:rPr>
              <a:t>the unique ‘sin’ of evangelicals tends to be doing the ‘right’ thing but with improper motives.”</a:t>
            </a:r>
          </a:p>
          <a:p>
            <a:pPr marL="171450" indent="-171450">
              <a:lnSpc>
                <a:spcPct val="80000"/>
              </a:lnSpc>
              <a:buFontTx/>
              <a:buChar char="•"/>
            </a:pPr>
            <a:r>
              <a:rPr lang="en-US" sz="1300">
                <a:solidFill>
                  <a:srgbClr val="3366FF"/>
                </a:solidFill>
                <a:latin typeface="Calibri" charset="0"/>
                <a:ea typeface="ＭＳ Ｐゴシック" charset="0"/>
                <a:cs typeface="ＭＳ Ｐゴシック" charset="0"/>
              </a:rPr>
              <a:t>We are much more likely and comfortable to point our the unrighteousness and immorality in our culture then point out the self-righteousness in our selves.</a:t>
            </a:r>
          </a:p>
          <a:p>
            <a:pPr marL="171450" indent="-171450">
              <a:lnSpc>
                <a:spcPct val="80000"/>
              </a:lnSpc>
            </a:pPr>
            <a:endParaRPr lang="en-US" sz="1000">
              <a:latin typeface="Calibri" charset="0"/>
              <a:ea typeface="ＭＳ Ｐゴシック" charset="0"/>
              <a:cs typeface="ＭＳ Ｐゴシック" charset="0"/>
            </a:endParaRPr>
          </a:p>
          <a:p>
            <a:pPr marL="171450" indent="-171450">
              <a:lnSpc>
                <a:spcPct val="80000"/>
              </a:lnSpc>
            </a:pPr>
            <a:endParaRPr lang="en-US" sz="1000">
              <a:latin typeface="Calibri" charset="0"/>
              <a:ea typeface="ＭＳ Ｐゴシック" charset="0"/>
              <a:cs typeface="ＭＳ Ｐゴシック" charset="0"/>
            </a:endParaRPr>
          </a:p>
        </p:txBody>
      </p:sp>
      <p:sp>
        <p:nvSpPr>
          <p:cNvPr id="125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A5EA6C88-1558-2247-8C34-92886CDA8687}" type="slidenum">
              <a:rPr lang="en-US" sz="1200"/>
              <a:pPr eaLnBrk="1" hangingPunct="1"/>
              <a:t>55</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sz="1100" b="1">
                <a:latin typeface="Calibri" charset="0"/>
                <a:ea typeface="ＭＳ Ｐゴシック" charset="0"/>
                <a:cs typeface="ＭＳ Ｐゴシック" charset="0"/>
              </a:rPr>
              <a:t>There will be limited success if any when we don’t seek the heart of God and get direction from Him in preparing and planning for His Church.</a:t>
            </a:r>
          </a:p>
          <a:p>
            <a:pPr>
              <a:lnSpc>
                <a:spcPct val="90000"/>
              </a:lnSpc>
            </a:pPr>
            <a:endParaRPr lang="en-US" sz="1100" b="1">
              <a:latin typeface="Calibri" charset="0"/>
              <a:ea typeface="ＭＳ Ｐゴシック" charset="0"/>
              <a:cs typeface="ＭＳ Ｐゴシック" charset="0"/>
            </a:endParaRPr>
          </a:p>
          <a:p>
            <a:pPr>
              <a:lnSpc>
                <a:spcPct val="90000"/>
              </a:lnSpc>
            </a:pPr>
            <a:r>
              <a:rPr lang="en-US" sz="1100" b="1">
                <a:latin typeface="Calibri" charset="0"/>
                <a:ea typeface="ＭＳ Ｐゴシック" charset="0"/>
                <a:cs typeface="ＭＳ Ｐゴシック" charset="0"/>
              </a:rPr>
              <a:t>Question: </a:t>
            </a:r>
            <a:r>
              <a:rPr lang="en-US" sz="1100">
                <a:latin typeface="Calibri" charset="0"/>
                <a:ea typeface="ＭＳ Ｐゴシック" charset="0"/>
                <a:cs typeface="ＭＳ Ｐゴシック" charset="0"/>
              </a:rPr>
              <a:t>What was Gods plan? They were to multiply and fill the earth.</a:t>
            </a:r>
          </a:p>
          <a:p>
            <a:pPr>
              <a:lnSpc>
                <a:spcPct val="90000"/>
              </a:lnSpc>
            </a:pPr>
            <a:endParaRPr lang="en-US" sz="1100" b="1">
              <a:latin typeface="Calibri" charset="0"/>
              <a:ea typeface="ＭＳ Ｐゴシック" charset="0"/>
              <a:cs typeface="ＭＳ Ｐゴシック" charset="0"/>
            </a:endParaRPr>
          </a:p>
          <a:p>
            <a:pPr>
              <a:lnSpc>
                <a:spcPct val="90000"/>
              </a:lnSpc>
            </a:pPr>
            <a:r>
              <a:rPr lang="en-US" sz="1100" b="1">
                <a:latin typeface="Calibri" charset="0"/>
                <a:ea typeface="ＭＳ Ｐゴシック" charset="0"/>
                <a:cs typeface="ＭＳ Ｐゴシック" charset="0"/>
              </a:rPr>
              <a:t>Genesis 9:1 </a:t>
            </a:r>
            <a:r>
              <a:rPr lang="en-US" sz="1100">
                <a:latin typeface="Calibri" charset="0"/>
                <a:ea typeface="ＭＳ Ｐゴシック" charset="0"/>
                <a:cs typeface="ＭＳ Ｐゴシック" charset="0"/>
              </a:rPr>
              <a:t>Then God blessed Noah and his sons, saying to them, “Be fruitful and increase in number and fill the earth…. </a:t>
            </a:r>
            <a:r>
              <a:rPr lang="en-US" sz="1100" b="1">
                <a:latin typeface="Calibri" charset="0"/>
                <a:ea typeface="ＭＳ Ｐゴシック" charset="0"/>
                <a:cs typeface="ＭＳ Ｐゴシック" charset="0"/>
              </a:rPr>
              <a:t>7 </a:t>
            </a:r>
            <a:r>
              <a:rPr lang="en-US" sz="1100">
                <a:latin typeface="Calibri" charset="0"/>
                <a:ea typeface="ＭＳ Ｐゴシック" charset="0"/>
                <a:cs typeface="ＭＳ Ｐゴシック" charset="0"/>
              </a:rPr>
              <a:t>As for you, be fruitful and increase in number; multiply on the earth and increase upon it.”</a:t>
            </a:r>
          </a:p>
          <a:p>
            <a:pPr>
              <a:lnSpc>
                <a:spcPct val="90000"/>
              </a:lnSpc>
            </a:pPr>
            <a:endParaRPr lang="en-US" sz="1100" b="1">
              <a:latin typeface="Calibri" charset="0"/>
              <a:ea typeface="ＭＳ Ｐゴシック" charset="0"/>
              <a:cs typeface="ＭＳ Ｐゴシック" charset="0"/>
            </a:endParaRPr>
          </a:p>
          <a:p>
            <a:pPr>
              <a:lnSpc>
                <a:spcPct val="90000"/>
              </a:lnSpc>
            </a:pPr>
            <a:r>
              <a:rPr lang="en-US" sz="1100" b="1">
                <a:latin typeface="Calibri" charset="0"/>
                <a:ea typeface="ＭＳ Ｐゴシック" charset="0"/>
                <a:cs typeface="ＭＳ Ｐゴシック" charset="0"/>
              </a:rPr>
              <a:t>Genesis 1:28 ”</a:t>
            </a:r>
            <a:r>
              <a:rPr lang="en-US" altLang="ja-JP" sz="1100">
                <a:latin typeface="Calibri" charset="0"/>
                <a:ea typeface="ＭＳ Ｐゴシック" charset="0"/>
                <a:cs typeface="ＭＳ Ｐゴシック" charset="0"/>
              </a:rPr>
              <a:t>God blessed them and said to them, </a:t>
            </a:r>
            <a:r>
              <a:rPr lang="en-US" sz="1100">
                <a:latin typeface="Calibri" charset="0"/>
                <a:ea typeface="ＭＳ Ｐゴシック" charset="0"/>
                <a:cs typeface="ＭＳ Ｐゴシック" charset="0"/>
              </a:rPr>
              <a:t>“</a:t>
            </a:r>
            <a:r>
              <a:rPr lang="en-US" altLang="ja-JP" sz="1100">
                <a:latin typeface="Calibri" charset="0"/>
                <a:ea typeface="ＭＳ Ｐゴシック" charset="0"/>
                <a:cs typeface="ＭＳ Ｐゴシック" charset="0"/>
              </a:rPr>
              <a:t>Be fruitful and increase in number; fill the earth and subdue it…</a:t>
            </a:r>
            <a:r>
              <a:rPr lang="en-US" sz="1100">
                <a:latin typeface="Calibri" charset="0"/>
                <a:ea typeface="ＭＳ Ｐゴシック" charset="0"/>
                <a:cs typeface="ＭＳ Ｐゴシック" charset="0"/>
              </a:rPr>
              <a:t>”</a:t>
            </a:r>
            <a:endParaRPr lang="en-US" altLang="ja-JP" sz="1100">
              <a:latin typeface="Calibri" charset="0"/>
              <a:ea typeface="ＭＳ Ｐゴシック" charset="0"/>
              <a:cs typeface="ＭＳ Ｐゴシック" charset="0"/>
            </a:endParaRPr>
          </a:p>
          <a:p>
            <a:pPr>
              <a:lnSpc>
                <a:spcPct val="90000"/>
              </a:lnSpc>
            </a:pPr>
            <a:endParaRPr lang="en-US" sz="1100">
              <a:latin typeface="Calibri" charset="0"/>
              <a:ea typeface="ＭＳ Ｐゴシック" charset="0"/>
              <a:cs typeface="ＭＳ Ｐゴシック" charset="0"/>
            </a:endParaRPr>
          </a:p>
          <a:p>
            <a:pPr>
              <a:lnSpc>
                <a:spcPct val="90000"/>
              </a:lnSpc>
            </a:pPr>
            <a:r>
              <a:rPr lang="en-US" sz="1100" b="1">
                <a:latin typeface="Calibri" charset="0"/>
                <a:ea typeface="ＭＳ Ｐゴシック" charset="0"/>
                <a:cs typeface="ＭＳ Ｐゴシック" charset="0"/>
              </a:rPr>
              <a:t>Interesting note: </a:t>
            </a:r>
            <a:r>
              <a:rPr lang="en-US" sz="1100">
                <a:latin typeface="Calibri" charset="0"/>
                <a:ea typeface="ＭＳ Ｐゴシック" charset="0"/>
                <a:cs typeface="ＭＳ Ｐゴシック" charset="0"/>
              </a:rPr>
              <a:t>What did God do to put a stop to the completion or the implementation of mans plan? He removed their ability to communicate.</a:t>
            </a:r>
          </a:p>
          <a:p>
            <a:pPr>
              <a:lnSpc>
                <a:spcPct val="90000"/>
              </a:lnSpc>
            </a:pPr>
            <a:endParaRPr lang="en-US" sz="1100">
              <a:latin typeface="Calibri" charset="0"/>
              <a:ea typeface="ＭＳ Ｐゴシック" charset="0"/>
              <a:cs typeface="ＭＳ Ｐゴシック" charset="0"/>
            </a:endParaRPr>
          </a:p>
          <a:p>
            <a:pPr>
              <a:lnSpc>
                <a:spcPct val="90000"/>
              </a:lnSpc>
            </a:pPr>
            <a:r>
              <a:rPr lang="en-US" sz="1100" b="1">
                <a:latin typeface="Calibri" charset="0"/>
                <a:ea typeface="ＭＳ Ｐゴシック" charset="0"/>
                <a:cs typeface="ＭＳ Ｐゴシック" charset="0"/>
              </a:rPr>
              <a:t>Important: </a:t>
            </a:r>
          </a:p>
          <a:p>
            <a:pPr>
              <a:lnSpc>
                <a:spcPct val="90000"/>
              </a:lnSpc>
              <a:buFontTx/>
              <a:buChar char="•"/>
            </a:pPr>
            <a:r>
              <a:rPr lang="en-US" sz="1100">
                <a:latin typeface="Calibri" charset="0"/>
                <a:ea typeface="ＭＳ Ｐゴシック" charset="0"/>
                <a:cs typeface="ＭＳ Ｐゴシック" charset="0"/>
              </a:rPr>
              <a:t>If we cannot or will not communicate we remove our ability to cooperate. </a:t>
            </a:r>
          </a:p>
          <a:p>
            <a:pPr>
              <a:lnSpc>
                <a:spcPct val="90000"/>
              </a:lnSpc>
              <a:buFontTx/>
              <a:buChar char="•"/>
            </a:pPr>
            <a:r>
              <a:rPr lang="en-US" sz="1100">
                <a:latin typeface="Calibri" charset="0"/>
                <a:ea typeface="ＭＳ Ｐゴシック" charset="0"/>
                <a:cs typeface="ＭＳ Ｐゴシック" charset="0"/>
              </a:rPr>
              <a:t>When we don’t cooperate we can’t achieve alignment. </a:t>
            </a:r>
          </a:p>
          <a:p>
            <a:pPr>
              <a:lnSpc>
                <a:spcPct val="90000"/>
              </a:lnSpc>
              <a:buFontTx/>
              <a:buChar char="•"/>
            </a:pPr>
            <a:r>
              <a:rPr lang="en-US" sz="1100">
                <a:latin typeface="Calibri" charset="0"/>
                <a:ea typeface="ＭＳ Ｐゴシック" charset="0"/>
                <a:cs typeface="ＭＳ Ｐゴシック" charset="0"/>
              </a:rPr>
              <a:t>Without alignment or unity, which is a necessity for any plan or strategy to be successful, we cannot fulfill Gods plan.</a:t>
            </a:r>
          </a:p>
          <a:p>
            <a:pPr>
              <a:lnSpc>
                <a:spcPct val="90000"/>
              </a:lnSpc>
            </a:pPr>
            <a:endParaRPr lang="en-US" sz="1100">
              <a:latin typeface="Calibri" charset="0"/>
              <a:ea typeface="ＭＳ Ｐゴシック" charset="0"/>
              <a:cs typeface="ＭＳ Ｐゴシック" charset="0"/>
            </a:endParaRPr>
          </a:p>
          <a:p>
            <a:pPr>
              <a:lnSpc>
                <a:spcPct val="90000"/>
              </a:lnSpc>
            </a:pPr>
            <a:r>
              <a:rPr lang="en-US" sz="1100" b="1">
                <a:latin typeface="Calibri" charset="0"/>
                <a:ea typeface="ＭＳ Ｐゴシック" charset="0"/>
                <a:cs typeface="ＭＳ Ｐゴシック" charset="0"/>
              </a:rPr>
              <a:t>Power of Alignment:</a:t>
            </a:r>
          </a:p>
          <a:p>
            <a:pPr>
              <a:lnSpc>
                <a:spcPct val="90000"/>
              </a:lnSpc>
            </a:pPr>
            <a:r>
              <a:rPr lang="en-US" sz="1100" b="1">
                <a:latin typeface="Calibri" charset="0"/>
                <a:ea typeface="ＭＳ Ｐゴシック" charset="0"/>
                <a:cs typeface="ＭＳ Ｐゴシック" charset="0"/>
              </a:rPr>
              <a:t>6 </a:t>
            </a:r>
            <a:r>
              <a:rPr lang="en-US" sz="1100">
                <a:latin typeface="Calibri" charset="0"/>
                <a:ea typeface="ＭＳ Ｐゴシック" charset="0"/>
                <a:cs typeface="ＭＳ Ｐゴシック" charset="0"/>
              </a:rPr>
              <a:t>The Lord said, “If as one people speaking the same language they have begun to do this, then nothing they plan to do will be impossible for them.”</a:t>
            </a:r>
          </a:p>
          <a:p>
            <a:pPr>
              <a:lnSpc>
                <a:spcPct val="90000"/>
              </a:lnSpc>
            </a:pPr>
            <a:endParaRPr lang="en-US" sz="1100">
              <a:latin typeface="Calibri" charset="0"/>
              <a:ea typeface="ＭＳ Ｐゴシック" charset="0"/>
              <a:cs typeface="ＭＳ Ｐゴシック"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0EE989C3-B369-4F4C-84B5-E916A0846B80}" type="slidenum">
              <a:rPr lang="en-US" sz="1200"/>
              <a:pPr eaLnBrk="1" hangingPunct="1"/>
              <a:t>6</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marL="171450" indent="-171450">
              <a:buFont typeface="Arial"/>
              <a:buChar char="•"/>
              <a:defRPr/>
            </a:pPr>
            <a:r>
              <a:rPr lang="en-US" dirty="0" smtClean="0"/>
              <a:t>Many Christians are more concerned with what they call unrighteousness than they are with self-righteousness. </a:t>
            </a:r>
          </a:p>
          <a:p>
            <a:pPr marL="171450" indent="-171450">
              <a:buFont typeface="Arial"/>
              <a:buChar char="•"/>
              <a:defRPr/>
            </a:pPr>
            <a:r>
              <a:rPr lang="en-US" dirty="0" smtClean="0"/>
              <a:t>It’s a lot easier to point fingers at how the culture is immoral than it is to confront Christians in their comfortable spiritual patterns.</a:t>
            </a:r>
          </a:p>
          <a:p>
            <a:pPr marL="171450" indent="-171450">
              <a:buFont typeface="Arial"/>
              <a:buChar char="•"/>
              <a:defRPr/>
            </a:pPr>
            <a:endParaRPr lang="en-US" dirty="0" smtClean="0"/>
          </a:p>
          <a:p>
            <a:pPr marL="171450" indent="-171450">
              <a:buFont typeface="Arial"/>
              <a:buChar char="•"/>
              <a:defRPr/>
            </a:pPr>
            <a:r>
              <a:rPr lang="en-US" dirty="0" smtClean="0"/>
              <a:t>Do people somehow get the message that the ‘right action’ is more important than the ‘right attitude’? </a:t>
            </a:r>
          </a:p>
          <a:p>
            <a:pPr marL="171450" indent="-171450">
              <a:buFont typeface="Arial"/>
              <a:buChar char="•"/>
              <a:defRPr/>
            </a:pPr>
            <a:r>
              <a:rPr lang="en-US" dirty="0" smtClean="0"/>
              <a:t>Do church leaders have a tendency to focus more on tangible results, like actions, because those are easier to see and measure than attitudes?</a:t>
            </a:r>
          </a:p>
          <a:p>
            <a:pPr marL="171450" indent="-171450">
              <a:buFont typeface="Arial"/>
              <a:buChar char="•"/>
              <a:defRPr/>
            </a:pPr>
            <a:endParaRPr lang="en-US" dirty="0" smtClean="0"/>
          </a:p>
          <a:p>
            <a:pPr marL="171450" indent="-171450">
              <a:buFont typeface="Arial"/>
              <a:buChar char="•"/>
              <a:defRPr/>
            </a:pPr>
            <a:r>
              <a:rPr lang="en-US" dirty="0" smtClean="0"/>
              <a:t>The research also indicates that many of the young generation are leaving the church due in large part to the hypocrisy they experience.</a:t>
            </a:r>
          </a:p>
          <a:p>
            <a:pPr marL="171450" indent="-171450">
              <a:buFont typeface="Arial"/>
              <a:buChar char="•"/>
              <a:defRPr/>
            </a:pPr>
            <a:endParaRPr lang="en-US" dirty="0" smtClean="0"/>
          </a:p>
          <a:p>
            <a:pPr>
              <a:defRPr/>
            </a:pPr>
            <a:r>
              <a:rPr lang="en-US" b="1" dirty="0" smtClean="0"/>
              <a:t>Galatians 2 </a:t>
            </a:r>
            <a:r>
              <a:rPr lang="en-US" dirty="0" smtClean="0"/>
              <a:t>(NLT) </a:t>
            </a:r>
            <a:r>
              <a:rPr lang="en-US" b="1" dirty="0" smtClean="0"/>
              <a:t>11 </a:t>
            </a:r>
            <a:r>
              <a:rPr lang="en-US" dirty="0" smtClean="0"/>
              <a:t>But when Peter came to Antioch, I had to oppose him to his face, for what he did was very wrong. </a:t>
            </a:r>
            <a:r>
              <a:rPr lang="en-US" b="1" dirty="0" smtClean="0"/>
              <a:t>12 </a:t>
            </a:r>
            <a:r>
              <a:rPr lang="en-US" dirty="0" smtClean="0"/>
              <a:t>When he first arrived, he ate with the Gentile Christians, who were not circumcised. But afterward, when some friends of James came, Peter wouldn’t eat with the Gentiles anymore. He was afraid of criticism from these people who insisted on the necessity of circumcision. </a:t>
            </a:r>
            <a:r>
              <a:rPr lang="en-US" b="1" dirty="0" smtClean="0"/>
              <a:t>13 </a:t>
            </a:r>
            <a:r>
              <a:rPr lang="en-US" dirty="0" smtClean="0"/>
              <a:t>As a result, other Jewish Christians followed Peter’s hypocrisy, and even Barnabas was led astray by their hypocrisy.</a:t>
            </a:r>
          </a:p>
          <a:p>
            <a:pPr marL="171450" indent="-171450">
              <a:buFont typeface="Arial"/>
              <a:buChar char="•"/>
              <a:defRPr/>
            </a:pPr>
            <a:endParaRPr lang="en-US" dirty="0" smtClean="0"/>
          </a:p>
          <a:p>
            <a:pPr>
              <a:defRPr/>
            </a:pPr>
            <a:endParaRPr lang="en-US" dirty="0"/>
          </a:p>
        </p:txBody>
      </p:sp>
      <p:sp>
        <p:nvSpPr>
          <p:cNvPr id="1290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730CC47A-2456-A541-9AD7-A92939777FA7}" type="slidenum">
              <a:rPr lang="en-US" sz="1200"/>
              <a:pPr eaLnBrk="1" hangingPunct="1"/>
              <a:t>57</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0220DBD0-4A46-5C41-8793-CE12A4B4E8C7}" type="slidenum">
              <a:rPr lang="en-US" sz="1200"/>
              <a:pPr eaLnBrk="1" hangingPunct="1"/>
              <a:t>58</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4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(“Working With Emotional Intelligence”, Daniel Goleman</a:t>
            </a:r>
          </a:p>
        </p:txBody>
      </p:sp>
      <p:sp>
        <p:nvSpPr>
          <p:cNvPr id="134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8CC34AA5-235A-6242-A948-E39E398769B4}" type="slidenum">
              <a:rPr lang="en-US" sz="1200"/>
              <a:pPr eaLnBrk="1" hangingPunct="1"/>
              <a:t>60</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6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ＭＳ Ｐゴシック" charset="0"/>
                <a:cs typeface="ＭＳ Ｐゴシック" charset="0"/>
              </a:rPr>
              <a:t>Leadership involves exciting people’s imaginations (and faith) and inspiring them to move in a desired direction. (D. Goleman)</a:t>
            </a:r>
          </a:p>
          <a:p>
            <a:pPr marL="171450" indent="-171450">
              <a:buFontTx/>
              <a:buChar char="•"/>
            </a:pPr>
            <a:r>
              <a:rPr lang="en-US">
                <a:latin typeface="Calibri" charset="0"/>
                <a:ea typeface="ＭＳ Ｐゴシック" charset="0"/>
                <a:cs typeface="ＭＳ Ｐゴシック" charset="0"/>
              </a:rPr>
              <a:t>Greatest difference between average and outstanding leaders was in their emotional style. </a:t>
            </a:r>
          </a:p>
          <a:p>
            <a:pPr marL="171450" indent="-171450">
              <a:buFontTx/>
              <a:buChar char="•"/>
            </a:pPr>
            <a:r>
              <a:rPr lang="en-US">
                <a:latin typeface="Calibri" charset="0"/>
                <a:ea typeface="ＭＳ Ｐゴシック" charset="0"/>
                <a:cs typeface="ＭＳ Ｐゴシック" charset="0"/>
              </a:rPr>
              <a:t>The most effective leaders where more positive, outgoing, expressive, warmer, more sociable, friendlier, more demorcratic, cooperative and fun to be with.</a:t>
            </a:r>
          </a:p>
          <a:p>
            <a:pPr marL="171450" indent="-171450">
              <a:buFontTx/>
              <a:buChar char="•"/>
            </a:pPr>
            <a:endParaRPr lang="en-US">
              <a:latin typeface="Calibri" charset="0"/>
              <a:ea typeface="ＭＳ Ｐゴシック" charset="0"/>
              <a:cs typeface="ＭＳ Ｐゴシック" charset="0"/>
            </a:endParaRPr>
          </a:p>
          <a:p>
            <a:pPr marL="171450" indent="-171450">
              <a:buFontTx/>
              <a:buChar char="•"/>
            </a:pPr>
            <a:r>
              <a:rPr lang="en-US">
                <a:latin typeface="Calibri" charset="0"/>
                <a:ea typeface="ＭＳ Ｐゴシック" charset="0"/>
                <a:cs typeface="ＭＳ Ｐゴシック" charset="0"/>
              </a:rPr>
              <a:t>If there is nothing to change you don’t need a leader.</a:t>
            </a:r>
          </a:p>
          <a:p>
            <a:pPr marL="171450" indent="-171450">
              <a:buFontTx/>
              <a:buChar char="•"/>
            </a:pPr>
            <a:endParaRPr lang="en-US">
              <a:latin typeface="Calibri" charset="0"/>
              <a:ea typeface="ＭＳ Ｐゴシック" charset="0"/>
              <a:cs typeface="ＭＳ Ｐゴシック" charset="0"/>
            </a:endParaRPr>
          </a:p>
        </p:txBody>
      </p:sp>
      <p:sp>
        <p:nvSpPr>
          <p:cNvPr id="136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4CC1FE23-6BD3-F543-9DF6-AD64F02AE8F1}" type="slidenum">
              <a:rPr lang="en-US" sz="1200"/>
              <a:pPr eaLnBrk="1" hangingPunct="1"/>
              <a:t>61</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defRPr/>
            </a:pPr>
            <a:r>
              <a:rPr lang="en-US" b="1" dirty="0" smtClean="0"/>
              <a:t>(2004 Wesleyan Church Dept.</a:t>
            </a:r>
            <a:r>
              <a:rPr lang="en-US" b="1" baseline="0" dirty="0" smtClean="0"/>
              <a:t> of Evangelism)</a:t>
            </a:r>
          </a:p>
          <a:p>
            <a:pPr>
              <a:defRPr/>
            </a:pPr>
            <a:endParaRPr lang="en-US" b="1" baseline="0" dirty="0" smtClean="0"/>
          </a:p>
          <a:p>
            <a:pPr>
              <a:defRPr/>
            </a:pPr>
            <a:r>
              <a:rPr lang="en-US" b="1" dirty="0" smtClean="0"/>
              <a:t>Typical Pattern of Life Cycle Churches Follow:</a:t>
            </a:r>
          </a:p>
          <a:p>
            <a:pPr marL="171450" indent="-171450">
              <a:buFont typeface="Arial"/>
              <a:buChar char="•"/>
              <a:defRPr/>
            </a:pPr>
            <a:r>
              <a:rPr lang="en-US" b="1" dirty="0" smtClean="0"/>
              <a:t> Without some kind of intervention many,</a:t>
            </a:r>
            <a:r>
              <a:rPr lang="en-US" b="1" baseline="0" dirty="0" smtClean="0"/>
              <a:t> if not all, </a:t>
            </a:r>
            <a:r>
              <a:rPr lang="en-US" b="1" dirty="0" smtClean="0"/>
              <a:t>churches will find its self in one of these last three stages.</a:t>
            </a:r>
          </a:p>
          <a:p>
            <a:pPr marL="171450" indent="-171450">
              <a:buFont typeface="Arial"/>
              <a:buChar char="•"/>
              <a:defRPr/>
            </a:pPr>
            <a:r>
              <a:rPr lang="en-US" dirty="0" smtClean="0"/>
              <a:t>Too many churches will move through the stages to death without some intervention like re-Activate.</a:t>
            </a:r>
          </a:p>
          <a:p>
            <a:pPr marL="171450" indent="-171450">
              <a:buFont typeface="Arial"/>
              <a:buChar char="•"/>
              <a:defRPr/>
            </a:pPr>
            <a:r>
              <a:rPr lang="en-US" dirty="0" smtClean="0"/>
              <a:t>Although the time frame from stage to stage varies this is considered to be the shortest of all the stages. Yet this stage is the most crucial in defining the churches mission, culture and identity as it moves forward.</a:t>
            </a:r>
          </a:p>
          <a:p>
            <a:pPr marL="171450" indent="-171450">
              <a:buFont typeface="Arial"/>
              <a:buChar char="•"/>
              <a:defRPr/>
            </a:pPr>
            <a:r>
              <a:rPr lang="en-US" dirty="0" smtClean="0"/>
              <a:t>The founding pastor and members have the greatest impact on what shape and direction the church will take.</a:t>
            </a:r>
          </a:p>
          <a:p>
            <a:pPr marL="171450" indent="-171450">
              <a:buFont typeface="Arial"/>
              <a:buChar char="•"/>
              <a:defRPr/>
            </a:pPr>
            <a:endParaRPr lang="en-US" dirty="0" smtClean="0"/>
          </a:p>
          <a:p>
            <a:pPr marL="171450" indent="-171450">
              <a:buFont typeface="Arial"/>
              <a:buChar char="•"/>
              <a:defRPr/>
            </a:pPr>
            <a:r>
              <a:rPr lang="en-US" dirty="0" smtClean="0"/>
              <a:t>Graph demonstrates the typical life cycle of a church.</a:t>
            </a:r>
          </a:p>
          <a:p>
            <a:pPr marL="171450" indent="-171450">
              <a:buFont typeface="Arial"/>
              <a:buChar char="•"/>
              <a:defRPr/>
            </a:pPr>
            <a:endParaRPr lang="en-US" dirty="0" smtClean="0"/>
          </a:p>
          <a:p>
            <a:pPr marL="171450" indent="-171450">
              <a:buFont typeface="Arial"/>
              <a:buChar char="•"/>
              <a:defRPr/>
            </a:pPr>
            <a:r>
              <a:rPr lang="en-US" dirty="0" smtClean="0"/>
              <a:t>If you were to evaluate your church’s present condition, where would you place it on the cycle? </a:t>
            </a:r>
          </a:p>
          <a:p>
            <a:pPr marL="171450" indent="-171450">
              <a:buFont typeface="Arial"/>
              <a:buChar char="•"/>
              <a:defRPr/>
            </a:pPr>
            <a:endParaRPr lang="en-US" dirty="0" smtClean="0"/>
          </a:p>
          <a:p>
            <a:pPr marL="171450" indent="-171450">
              <a:buFont typeface="Arial"/>
              <a:buChar char="•"/>
              <a:defRPr/>
            </a:pPr>
            <a:r>
              <a:rPr lang="en-US" dirty="0" smtClean="0"/>
              <a:t>If critical measures are not between</a:t>
            </a:r>
            <a:r>
              <a:rPr lang="en-US" baseline="0" dirty="0" smtClean="0"/>
              <a:t> maturity and maintenance </a:t>
            </a:r>
            <a:r>
              <a:rPr lang="en-US" dirty="0" smtClean="0"/>
              <a:t>to reactivate the life of the church, decline is sure to come followed by, many times, a long painful death. </a:t>
            </a:r>
          </a:p>
          <a:p>
            <a:pPr marL="171450" indent="-171450">
              <a:buFont typeface="Arial"/>
              <a:buChar char="•"/>
              <a:defRPr/>
            </a:pPr>
            <a:r>
              <a:rPr lang="en-US" dirty="0" smtClean="0"/>
              <a:t>Don’t let your church be put on life support but recognize where you and pray for Gods wisdom as to what to do moving forward.</a:t>
            </a:r>
          </a:p>
          <a:p>
            <a:pPr marL="171450" indent="-171450">
              <a:buFont typeface="Arial"/>
              <a:buChar char="•"/>
              <a:defRPr/>
            </a:pPr>
            <a:endParaRPr lang="en-US" dirty="0" smtClean="0"/>
          </a:p>
          <a:p>
            <a:pPr marL="171450" indent="-171450">
              <a:buFont typeface="Arial"/>
              <a:buChar char="•"/>
              <a:defRPr/>
            </a:pPr>
            <a:r>
              <a:rPr lang="en-US" dirty="0" smtClean="0"/>
              <a:t>Various organizations have described a variety of terms to describe the life cycle stages and characteristics of each.</a:t>
            </a:r>
          </a:p>
          <a:p>
            <a:pPr marL="171450" indent="-171450">
              <a:buFont typeface="Arial"/>
              <a:buChar char="•"/>
              <a:defRPr/>
            </a:pPr>
            <a:endParaRPr lang="en-US" dirty="0" smtClean="0"/>
          </a:p>
          <a:p>
            <a:pPr marL="171450" indent="-171450">
              <a:buFont typeface="Arial"/>
              <a:buChar char="•"/>
              <a:defRPr/>
            </a:pPr>
            <a:r>
              <a:rPr lang="en-US" dirty="0" smtClean="0"/>
              <a:t>Before you can get to where you want to go you have to know where you are.</a:t>
            </a:r>
          </a:p>
          <a:p>
            <a:pPr marL="171450" indent="-171450">
              <a:buFont typeface="Arial"/>
              <a:buChar char="•"/>
              <a:defRPr/>
            </a:pPr>
            <a:r>
              <a:rPr lang="en-US" dirty="0" smtClean="0"/>
              <a:t>The TCAT helps churches get an honest look at how their members perceive they are doing in relation to spiritual transformation. </a:t>
            </a:r>
          </a:p>
          <a:p>
            <a:pPr marL="171450" indent="-171450">
              <a:buFont typeface="Arial"/>
              <a:buChar char="•"/>
              <a:defRPr/>
            </a:pPr>
            <a:r>
              <a:rPr lang="en-US" dirty="0" smtClean="0"/>
              <a:t>The results provide them with a snapshot of perceived strengths and perceived challenges based on the seven elements of a transformational church: missionary mentality, vibrant leadership, relational intentionality, prayerful dependence, worship, community and mission.</a:t>
            </a:r>
          </a:p>
          <a:p>
            <a:pPr>
              <a:defRPr/>
            </a:pP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C8C5BB-BCC2-A041-9692-4AF7B061027B}" type="slidenum">
              <a:rPr lang="en-US" smtClean="0"/>
              <a:pPr>
                <a:defRPr/>
              </a:pPr>
              <a:t>63</a:t>
            </a:fld>
            <a:endParaRPr lang="en-US"/>
          </a:p>
        </p:txBody>
      </p:sp>
    </p:spTree>
    <p:extLst>
      <p:ext uri="{BB962C8B-B14F-4D97-AF65-F5344CB8AC3E}">
        <p14:creationId xmlns:p14="http://schemas.microsoft.com/office/powerpoint/2010/main" val="2567910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14800"/>
            <a:ext cx="5486400" cy="4343400"/>
          </a:xfrm>
        </p:spPr>
        <p:txBody>
          <a:bodyPr>
            <a:normAutofit lnSpcReduction="10000"/>
          </a:bodyPr>
          <a:lstStyle/>
          <a:p>
            <a:r>
              <a:rPr lang="en-US" dirty="0" smtClean="0"/>
              <a:t>How others have described</a:t>
            </a:r>
            <a:r>
              <a:rPr lang="en-US" baseline="0" dirty="0" smtClean="0"/>
              <a:t> the Life Cycles…</a:t>
            </a:r>
          </a:p>
          <a:p>
            <a:r>
              <a:rPr lang="en-US" dirty="0" smtClean="0"/>
              <a:t>Steve Mills</a:t>
            </a:r>
          </a:p>
          <a:p>
            <a:pPr marL="171450" lvl="1" indent="-171450">
              <a:spcBef>
                <a:spcPts val="0"/>
              </a:spcBef>
              <a:buFont typeface="Arial"/>
              <a:buChar char="•"/>
            </a:pPr>
            <a:r>
              <a:rPr lang="en-US" dirty="0" smtClean="0"/>
              <a:t>The Infant Stage</a:t>
            </a:r>
          </a:p>
          <a:p>
            <a:pPr marL="171450" lvl="1" indent="-171450">
              <a:spcBef>
                <a:spcPts val="0"/>
              </a:spcBef>
              <a:buFont typeface="Arial"/>
              <a:buChar char="•"/>
            </a:pPr>
            <a:r>
              <a:rPr lang="en-US" dirty="0" smtClean="0"/>
              <a:t>The Growing Stage</a:t>
            </a:r>
          </a:p>
          <a:p>
            <a:pPr marL="171450" lvl="1" indent="-171450">
              <a:spcBef>
                <a:spcPts val="0"/>
              </a:spcBef>
              <a:buFont typeface="Arial"/>
              <a:buChar char="•"/>
            </a:pPr>
            <a:r>
              <a:rPr lang="en-US" dirty="0" smtClean="0"/>
              <a:t>The Prime Stage</a:t>
            </a:r>
          </a:p>
          <a:p>
            <a:pPr marL="171450" lvl="1" indent="-171450">
              <a:spcBef>
                <a:spcPts val="0"/>
              </a:spcBef>
              <a:buFont typeface="Arial"/>
              <a:buChar char="•"/>
            </a:pPr>
            <a:r>
              <a:rPr lang="en-US" dirty="0" smtClean="0"/>
              <a:t>The Aging Stage</a:t>
            </a:r>
          </a:p>
          <a:p>
            <a:pPr marL="171450" lvl="1" indent="-171450">
              <a:spcBef>
                <a:spcPts val="0"/>
              </a:spcBef>
              <a:buFont typeface="Arial"/>
              <a:buChar char="•"/>
            </a:pPr>
            <a:r>
              <a:rPr lang="en-US" dirty="0" smtClean="0"/>
              <a:t>The Dying Stage</a:t>
            </a:r>
          </a:p>
          <a:p>
            <a:pPr>
              <a:spcBef>
                <a:spcPts val="1032"/>
              </a:spcBef>
            </a:pPr>
            <a:r>
              <a:rPr lang="en-US" dirty="0" smtClean="0"/>
              <a:t>W. Frank Walton</a:t>
            </a:r>
          </a:p>
          <a:p>
            <a:pPr marL="171450" lvl="1" indent="-171450">
              <a:spcBef>
                <a:spcPts val="0"/>
              </a:spcBef>
              <a:buFont typeface="Arial"/>
              <a:buChar char="•"/>
            </a:pPr>
            <a:r>
              <a:rPr lang="en-US" dirty="0" smtClean="0"/>
              <a:t>Risk Taking Stage</a:t>
            </a:r>
          </a:p>
          <a:p>
            <a:pPr marL="171450" lvl="1" indent="-171450">
              <a:spcBef>
                <a:spcPts val="0"/>
              </a:spcBef>
              <a:buFont typeface="Arial"/>
              <a:buChar char="•"/>
            </a:pPr>
            <a:r>
              <a:rPr lang="en-US" dirty="0" smtClean="0"/>
              <a:t>Caretaking Stage</a:t>
            </a:r>
          </a:p>
          <a:p>
            <a:pPr marL="171450" lvl="1" indent="-171450">
              <a:spcBef>
                <a:spcPts val="0"/>
              </a:spcBef>
              <a:buFont typeface="Arial"/>
              <a:buChar char="•"/>
            </a:pPr>
            <a:r>
              <a:rPr lang="en-US" dirty="0" smtClean="0"/>
              <a:t>Undertaking Stage</a:t>
            </a:r>
            <a:endParaRPr lang="en-US" dirty="0"/>
          </a:p>
          <a:p>
            <a:pPr marL="0" lvl="1">
              <a:spcBef>
                <a:spcPts val="1032"/>
              </a:spcBef>
            </a:pPr>
            <a:r>
              <a:rPr lang="en-US" dirty="0" smtClean="0"/>
              <a:t>George</a:t>
            </a:r>
            <a:r>
              <a:rPr lang="en-US" baseline="0" dirty="0" smtClean="0"/>
              <a:t> Bullard</a:t>
            </a:r>
          </a:p>
          <a:p>
            <a:pPr marL="171450" lvl="1" indent="-171450">
              <a:spcBef>
                <a:spcPts val="0"/>
              </a:spcBef>
              <a:buFont typeface="Arial"/>
              <a:buChar char="•"/>
            </a:pPr>
            <a:r>
              <a:rPr lang="en-US" baseline="0" dirty="0" smtClean="0"/>
              <a:t>Growth</a:t>
            </a:r>
          </a:p>
          <a:p>
            <a:pPr marL="171450" lvl="1" indent="-171450">
              <a:spcBef>
                <a:spcPts val="0"/>
              </a:spcBef>
              <a:buFont typeface="Arial"/>
              <a:buChar char="•"/>
            </a:pPr>
            <a:r>
              <a:rPr lang="en-US" baseline="0" dirty="0" smtClean="0"/>
              <a:t>Prime</a:t>
            </a:r>
          </a:p>
          <a:p>
            <a:pPr marL="171450" lvl="1" indent="-171450">
              <a:spcBef>
                <a:spcPts val="0"/>
              </a:spcBef>
              <a:buFont typeface="Arial"/>
              <a:buChar char="•"/>
            </a:pPr>
            <a:r>
              <a:rPr lang="en-US" baseline="0" dirty="0" smtClean="0"/>
              <a:t>Redevelopment </a:t>
            </a:r>
          </a:p>
          <a:p>
            <a:pPr marL="171450" lvl="1" indent="-171450">
              <a:spcBef>
                <a:spcPts val="0"/>
              </a:spcBef>
              <a:buFont typeface="Arial"/>
              <a:buChar char="•"/>
            </a:pPr>
            <a:r>
              <a:rPr lang="en-US" baseline="0" dirty="0" smtClean="0"/>
              <a:t>Aging</a:t>
            </a:r>
            <a:endParaRPr lang="en-US" dirty="0" smtClean="0"/>
          </a:p>
          <a:p>
            <a:pPr marL="0" lvl="1">
              <a:spcBef>
                <a:spcPts val="0"/>
              </a:spcBef>
            </a:pPr>
            <a:r>
              <a:rPr lang="en-US" dirty="0" smtClean="0"/>
              <a:t>Other</a:t>
            </a:r>
          </a:p>
          <a:p>
            <a:pPr marL="0" lvl="1" indent="-171450">
              <a:spcBef>
                <a:spcPts val="0"/>
              </a:spcBef>
              <a:buFont typeface="Arial"/>
              <a:buChar char="•"/>
            </a:pPr>
            <a:r>
              <a:rPr lang="en-US" dirty="0" smtClean="0"/>
              <a:t>Birth</a:t>
            </a:r>
          </a:p>
          <a:p>
            <a:pPr marL="0" lvl="1" indent="-171450">
              <a:spcBef>
                <a:spcPts val="0"/>
              </a:spcBef>
              <a:buFont typeface="Arial"/>
              <a:buChar char="•"/>
            </a:pPr>
            <a:r>
              <a:rPr lang="en-US" dirty="0" smtClean="0"/>
              <a:t>Incline</a:t>
            </a:r>
          </a:p>
          <a:p>
            <a:pPr marL="0" lvl="1" indent="-171450">
              <a:spcBef>
                <a:spcPts val="0"/>
              </a:spcBef>
              <a:buFont typeface="Arial"/>
              <a:buChar char="•"/>
            </a:pPr>
            <a:r>
              <a:rPr lang="en-US" dirty="0" smtClean="0"/>
              <a:t>Recline</a:t>
            </a:r>
          </a:p>
          <a:p>
            <a:pPr marL="0" lvl="1" indent="-171450">
              <a:spcBef>
                <a:spcPts val="0"/>
              </a:spcBef>
              <a:buFont typeface="Arial"/>
              <a:buChar char="•"/>
            </a:pPr>
            <a:r>
              <a:rPr lang="en-US" dirty="0" smtClean="0"/>
              <a:t>Decline</a:t>
            </a:r>
          </a:p>
          <a:p>
            <a:pPr marL="0" lvl="1" indent="-171450">
              <a:spcBef>
                <a:spcPts val="0"/>
              </a:spcBef>
              <a:buFont typeface="Arial"/>
              <a:buChar char="•"/>
            </a:pPr>
            <a:r>
              <a:rPr lang="en-US" dirty="0" smtClean="0"/>
              <a:t>Death</a:t>
            </a:r>
          </a:p>
          <a:p>
            <a:pPr marL="0" lvl="1"/>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C8C5BB-BCC2-A041-9692-4AF7B061027B}" type="slidenum">
              <a:rPr lang="en-US" smtClean="0"/>
              <a:pPr>
                <a:defRPr/>
              </a:pPr>
              <a:t>64</a:t>
            </a:fld>
            <a:endParaRPr lang="en-US"/>
          </a:p>
        </p:txBody>
      </p:sp>
      <p:sp>
        <p:nvSpPr>
          <p:cNvPr id="5" name="TextBox 4"/>
          <p:cNvSpPr txBox="1"/>
          <p:nvPr/>
        </p:nvSpPr>
        <p:spPr>
          <a:xfrm>
            <a:off x="3505200" y="5715000"/>
            <a:ext cx="2089666" cy="523220"/>
          </a:xfrm>
          <a:prstGeom prst="rect">
            <a:avLst/>
          </a:prstGeom>
          <a:noFill/>
        </p:spPr>
        <p:txBody>
          <a:bodyPr wrap="square" rtlCol="0">
            <a:spAutoFit/>
          </a:bodyPr>
          <a:lstStyle/>
          <a:p>
            <a:r>
              <a:rPr lang="en-US" sz="1400" dirty="0" smtClean="0"/>
              <a:t>These are different ways of saying the same thing.</a:t>
            </a:r>
            <a:endParaRPr lang="en-US" sz="1400" dirty="0"/>
          </a:p>
        </p:txBody>
      </p:sp>
    </p:spTree>
    <p:extLst>
      <p:ext uri="{BB962C8B-B14F-4D97-AF65-F5344CB8AC3E}">
        <p14:creationId xmlns:p14="http://schemas.microsoft.com/office/powerpoint/2010/main" val="30473477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140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9CBDD896-68CE-5E4A-8164-84664B1CFED8}" type="slidenum">
              <a:rPr lang="en-US" sz="1200"/>
              <a:pPr eaLnBrk="1" hangingPunct="1"/>
              <a:t>65</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2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42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DC442B36-82A0-C547-9125-9EEE4EB4F3E7}" type="slidenum">
              <a:rPr lang="en-US" sz="1200"/>
              <a:pPr eaLnBrk="1" hangingPunct="1"/>
              <a:t>67</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ea typeface="ＭＳ Ｐゴシック" charset="0"/>
                <a:cs typeface="ＭＳ Ｐゴシック" charset="0"/>
              </a:rPr>
              <a:t>The plan is working we just need to keep doing what we are doing.</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At this stage the church is also struggling with logistical problems as the crowds are larger then they have ever been.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latin typeface="Calibri"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59C8C5BB-BCC2-A041-9692-4AF7B061027B}" type="slidenum">
              <a:rPr lang="en-US" smtClean="0"/>
              <a:pPr>
                <a:defRPr/>
              </a:pPr>
              <a:t>69</a:t>
            </a:fld>
            <a:endParaRPr lang="en-US"/>
          </a:p>
        </p:txBody>
      </p:sp>
    </p:spTree>
    <p:extLst>
      <p:ext uri="{BB962C8B-B14F-4D97-AF65-F5344CB8AC3E}">
        <p14:creationId xmlns:p14="http://schemas.microsoft.com/office/powerpoint/2010/main" val="3504404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7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latin typeface="Calibri" charset="0"/>
                <a:ea typeface="ＭＳ Ｐゴシック" charset="0"/>
                <a:cs typeface="ＭＳ Ｐゴシック" charset="0"/>
              </a:rPr>
              <a:t>There is a false sense that everything is fine.</a:t>
            </a:r>
          </a:p>
          <a:p>
            <a:r>
              <a:rPr lang="en-US" dirty="0" smtClean="0">
                <a:latin typeface="Calibri" charset="0"/>
                <a:ea typeface="ＭＳ Ｐゴシック" charset="0"/>
                <a:cs typeface="ＭＳ Ｐゴシック" charset="0"/>
              </a:rPr>
              <a:t>It is difficult for people to see the need for change at this point.</a:t>
            </a:r>
          </a:p>
          <a:p>
            <a:r>
              <a:rPr lang="en-US" dirty="0" smtClean="0">
                <a:latin typeface="Calibri" charset="0"/>
                <a:ea typeface="ＭＳ Ｐゴシック" charset="0"/>
                <a:cs typeface="ＭＳ Ｐゴシック" charset="0"/>
              </a:rPr>
              <a:t>Their thinking is who wouldn’t like this church, we are such a warm, friendly and welcoming place.</a:t>
            </a:r>
          </a:p>
          <a:p>
            <a:endParaRPr lang="en-US" dirty="0">
              <a:latin typeface="Calibri" charset="0"/>
              <a:ea typeface="ＭＳ Ｐゴシック" charset="0"/>
              <a:cs typeface="ＭＳ Ｐゴシック" charset="0"/>
            </a:endParaRPr>
          </a:p>
        </p:txBody>
      </p:sp>
      <p:sp>
        <p:nvSpPr>
          <p:cNvPr id="147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67C998EB-96A7-0940-A504-9747638A202E}" type="slidenum">
              <a:rPr lang="en-US" sz="1200"/>
              <a:pPr eaLnBrk="1" hangingPunct="1"/>
              <a:t>72</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a:defRPr/>
            </a:pPr>
            <a:r>
              <a:rPr lang="en-US" dirty="0" smtClean="0"/>
              <a:t>Six days indicates a strategy and a plan since God could have created everything immediately.</a:t>
            </a:r>
          </a:p>
          <a:p>
            <a:pPr>
              <a:defRPr/>
            </a:pPr>
            <a:endParaRPr lang="en-US" dirty="0" smtClean="0"/>
          </a:p>
          <a:p>
            <a:pPr>
              <a:defRPr/>
            </a:pPr>
            <a:r>
              <a:rPr lang="en-US" dirty="0" smtClean="0"/>
              <a:t>There are multiple strategies build into this process…</a:t>
            </a:r>
          </a:p>
          <a:p>
            <a:pPr marL="171450" indent="-171450">
              <a:buFont typeface="Arial"/>
              <a:buChar char="•"/>
              <a:defRPr/>
            </a:pPr>
            <a:r>
              <a:rPr lang="en-US" dirty="0" smtClean="0"/>
              <a:t>It provided a day of rest.</a:t>
            </a:r>
          </a:p>
          <a:p>
            <a:pPr marL="171450" indent="-171450">
              <a:buFont typeface="Arial"/>
              <a:buChar char="•"/>
              <a:defRPr/>
            </a:pPr>
            <a:r>
              <a:rPr lang="en-US" dirty="0" smtClean="0"/>
              <a:t>Provided times of rest with the day and night. (prior to technology people worked in the daylight and slept in the dark)</a:t>
            </a:r>
          </a:p>
          <a:p>
            <a:pPr marL="171450" indent="-171450">
              <a:buFont typeface="Arial"/>
              <a:buChar char="•"/>
              <a:defRPr/>
            </a:pPr>
            <a:r>
              <a:rPr lang="en-US" dirty="0" smtClean="0"/>
              <a:t>It provided man with a balanced life of rest and work.</a:t>
            </a:r>
          </a:p>
          <a:p>
            <a:pPr marL="171450" indent="-171450">
              <a:buFont typeface="Arial"/>
              <a:buChar char="•"/>
              <a:defRPr/>
            </a:pPr>
            <a:r>
              <a:rPr lang="en-US" dirty="0" smtClean="0"/>
              <a:t>There is system of hierarchy, as man is in charge of everything.</a:t>
            </a:r>
            <a:endParaRPr lang="en-US" dirty="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C940524F-E65F-E14B-BADB-161729FB7723}" type="slidenum">
              <a:rPr lang="en-US" sz="1200"/>
              <a:pPr eaLnBrk="1" hangingPunct="1"/>
              <a:t>9</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9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49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D306D0CE-1DF9-2741-BEE9-4ECCF0CA8C0A}" type="slidenum">
              <a:rPr lang="en-US" sz="1200"/>
              <a:pPr eaLnBrk="1" hangingPunct="1"/>
              <a:t>74</a:t>
            </a:fld>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857250" indent="-857250">
              <a:buFont typeface="Arial"/>
              <a:buChar char="•"/>
              <a:defRPr/>
            </a:pPr>
            <a:r>
              <a:rPr lang="en-US" dirty="0" smtClean="0">
                <a:solidFill>
                  <a:schemeClr val="bg1"/>
                </a:solidFill>
              </a:rPr>
              <a:t>People no longer want to serve, </a:t>
            </a:r>
          </a:p>
          <a:p>
            <a:pPr marL="857250" indent="-857250">
              <a:buFont typeface="Arial"/>
              <a:buChar char="•"/>
              <a:defRPr/>
            </a:pPr>
            <a:r>
              <a:rPr lang="en-US" dirty="0" smtClean="0">
                <a:solidFill>
                  <a:schemeClr val="bg1"/>
                </a:solidFill>
              </a:rPr>
              <a:t>Fear of taking risks, </a:t>
            </a:r>
          </a:p>
          <a:p>
            <a:pPr marL="857250" indent="-857250">
              <a:buFont typeface="Arial"/>
              <a:buChar char="•"/>
              <a:defRPr/>
            </a:pPr>
            <a:r>
              <a:rPr lang="en-US" dirty="0" smtClean="0">
                <a:solidFill>
                  <a:schemeClr val="bg1"/>
                </a:solidFill>
              </a:rPr>
              <a:t>Ministry suffers for lack of leaders</a:t>
            </a:r>
          </a:p>
          <a:p>
            <a:endParaRPr lang="en-US" dirty="0">
              <a:latin typeface="Calibri" charset="0"/>
              <a:ea typeface="ＭＳ Ｐゴシック" charset="0"/>
              <a:cs typeface="ＭＳ Ｐゴシック" charset="0"/>
            </a:endParaRPr>
          </a:p>
        </p:txBody>
      </p:sp>
      <p:sp>
        <p:nvSpPr>
          <p:cNvPr id="151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429A20AE-7245-E346-929C-51095095C6B7}" type="slidenum">
              <a:rPr lang="en-US" sz="1200"/>
              <a:pPr eaLnBrk="1" hangingPunct="1"/>
              <a:t>75</a:t>
            </a:fld>
            <a:endParaRPr 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53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2FB8762C-5661-BD4F-9F5B-EA80F97D1EB4}" type="slidenum">
              <a:rPr lang="en-US" sz="1200"/>
              <a:pPr eaLnBrk="1" hangingPunct="1"/>
              <a:t>76</a:t>
            </a:fld>
            <a:endParaRPr 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ea typeface="ＭＳ Ｐゴシック" charset="0"/>
                <a:cs typeface="ＭＳ Ｐゴシック" charset="0"/>
              </a:rPr>
              <a:t>Why are we losing people? Why aren’t people giving? Why, why, why? </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This is a questioning stage as the church attempts to get a handle on the problem.</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Find someone to blame, usually the pastor.</a:t>
            </a:r>
          </a:p>
          <a:p>
            <a:r>
              <a:rPr lang="en-US" dirty="0" smtClean="0"/>
              <a:t>Quality of services begin to drop.</a:t>
            </a:r>
          </a:p>
          <a:p>
            <a:r>
              <a:rPr lang="en-US" dirty="0" smtClean="0"/>
              <a:t>Programs begin to fall apart.</a:t>
            </a:r>
          </a:p>
          <a:p>
            <a:endParaRPr lang="en-US" dirty="0" smtClean="0">
              <a:latin typeface="Calibri" charset="0"/>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People react to fix the crisis rather than prayerfully responding to the problem. </a:t>
            </a:r>
          </a:p>
          <a:p>
            <a:endParaRPr lang="en-US" dirty="0" smtClean="0">
              <a:latin typeface="Calibri" charset="0"/>
              <a:ea typeface="ＭＳ Ｐゴシック" charset="0"/>
              <a:cs typeface="ＭＳ Ｐゴシック" charset="0"/>
            </a:endParaRPr>
          </a:p>
          <a:p>
            <a:endParaRPr lang="en-US" dirty="0" smtClean="0">
              <a:latin typeface="Calibri"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59C8C5BB-BCC2-A041-9692-4AF7B061027B}" type="slidenum">
              <a:rPr lang="en-US" smtClean="0"/>
              <a:pPr>
                <a:defRPr/>
              </a:pPr>
              <a:t>77</a:t>
            </a:fld>
            <a:endParaRPr lang="en-US"/>
          </a:p>
        </p:txBody>
      </p:sp>
    </p:spTree>
    <p:extLst>
      <p:ext uri="{BB962C8B-B14F-4D97-AF65-F5344CB8AC3E}">
        <p14:creationId xmlns:p14="http://schemas.microsoft.com/office/powerpoint/2010/main" val="3314265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8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Clip from Apollo 13…</a:t>
            </a:r>
          </a:p>
          <a:p>
            <a:r>
              <a:rPr lang="en-US" dirty="0">
                <a:latin typeface="Calibri" charset="0"/>
                <a:ea typeface="ＭＳ Ｐゴシック" charset="0"/>
                <a:cs typeface="ＭＳ Ｐゴシック" charset="0"/>
              </a:rPr>
              <a:t>Demonstrates the somewhat relaxed and indifferent attitude of the crew.</a:t>
            </a:r>
          </a:p>
          <a:p>
            <a:r>
              <a:rPr lang="en-US" dirty="0">
                <a:latin typeface="Calibri" charset="0"/>
                <a:ea typeface="ＭＳ Ｐゴシック" charset="0"/>
                <a:cs typeface="ＭＳ Ｐゴシック" charset="0"/>
              </a:rPr>
              <a:t>Everything is routine, until something happens that is noticeable.</a:t>
            </a:r>
          </a:p>
          <a:p>
            <a:r>
              <a:rPr lang="en-US" dirty="0">
                <a:latin typeface="Calibri" charset="0"/>
                <a:ea typeface="ＭＳ Ｐゴシック" charset="0"/>
                <a:cs typeface="ＭＳ Ｐゴシック" charset="0"/>
              </a:rPr>
              <a:t>Eventually they understand they have lost the mission or purpose.</a:t>
            </a:r>
          </a:p>
          <a:p>
            <a:endParaRPr lang="en-US" dirty="0">
              <a:latin typeface="Calibri" charset="0"/>
              <a:ea typeface="ＭＳ Ｐゴシック" charset="0"/>
              <a:cs typeface="ＭＳ Ｐゴシック" charset="0"/>
            </a:endParaRPr>
          </a:p>
        </p:txBody>
      </p:sp>
      <p:sp>
        <p:nvSpPr>
          <p:cNvPr id="168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44231FF8-9C6B-734B-A217-447811E4399C}" type="slidenum">
              <a:rPr lang="en-US" sz="1200"/>
              <a:pPr eaLnBrk="1" hangingPunct="1"/>
              <a:t>78</a:t>
            </a:fld>
            <a:endParaRPr 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6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156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56EA8795-7215-3144-BE01-8EF22BB1240A}" type="slidenum">
              <a:rPr lang="en-US" sz="1200"/>
              <a:pPr eaLnBrk="1" hangingPunct="1"/>
              <a:t>80</a:t>
            </a:fld>
            <a:endParaRPr 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080000">
              <a:spcBef>
                <a:spcPts val="800"/>
              </a:spcBef>
              <a:buClrTx/>
              <a:defRPr/>
            </a:pPr>
            <a:r>
              <a:rPr lang="en-US" dirty="0" smtClean="0">
                <a:latin typeface="Arial Narrow" charset="0"/>
                <a:ea typeface="ヒラギノ角ゴ ProN W3" charset="0"/>
                <a:cs typeface="Arial Narrow" charset="0"/>
              </a:rPr>
              <a:t>Looking with fondness at the way things used to be.</a:t>
            </a:r>
          </a:p>
          <a:p>
            <a:pPr marL="0" indent="-1080000">
              <a:spcBef>
                <a:spcPts val="800"/>
              </a:spcBef>
              <a:buClrTx/>
              <a:defRPr/>
            </a:pPr>
            <a:r>
              <a:rPr lang="en-US" dirty="0" smtClean="0">
                <a:latin typeface="Arial Narrow" charset="0"/>
                <a:ea typeface="ヒラギノ角ゴ ProN W3" charset="0"/>
                <a:cs typeface="Arial Narrow" charset="0"/>
              </a:rPr>
              <a:t>Reminiscing much like one would at the funeral visitation of a loved one.</a:t>
            </a:r>
          </a:p>
        </p:txBody>
      </p:sp>
      <p:sp>
        <p:nvSpPr>
          <p:cNvPr id="4" name="Slide Number Placeholder 3"/>
          <p:cNvSpPr>
            <a:spLocks noGrp="1"/>
          </p:cNvSpPr>
          <p:nvPr>
            <p:ph type="sldNum" sz="quarter" idx="10"/>
          </p:nvPr>
        </p:nvSpPr>
        <p:spPr/>
        <p:txBody>
          <a:bodyPr/>
          <a:lstStyle/>
          <a:p>
            <a:pPr>
              <a:defRPr/>
            </a:pPr>
            <a:fld id="{59C8C5BB-BCC2-A041-9692-4AF7B061027B}" type="slidenum">
              <a:rPr lang="en-US" smtClean="0"/>
              <a:pPr>
                <a:defRPr/>
              </a:pPr>
              <a:t>82</a:t>
            </a:fld>
            <a:endParaRPr lang="en-US"/>
          </a:p>
        </p:txBody>
      </p:sp>
    </p:spTree>
    <p:extLst>
      <p:ext uri="{BB962C8B-B14F-4D97-AF65-F5344CB8AC3E}">
        <p14:creationId xmlns:p14="http://schemas.microsoft.com/office/powerpoint/2010/main" val="30242933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080000">
              <a:spcBef>
                <a:spcPts val="0"/>
              </a:spcBef>
              <a:spcAft>
                <a:spcPts val="600"/>
              </a:spcAft>
              <a:buClrTx/>
              <a:defRPr/>
            </a:pPr>
            <a:r>
              <a:rPr lang="en-US" dirty="0" smtClean="0">
                <a:latin typeface="Arial Narrow" charset="0"/>
                <a:ea typeface="ヒラギノ角ゴ ProN W3" charset="0"/>
                <a:cs typeface="Arial Narrow" charset="0"/>
              </a:rPr>
              <a:t>People spend a lot of time talking about the way things used to be, </a:t>
            </a:r>
          </a:p>
          <a:p>
            <a:pPr marL="0" indent="-1080000">
              <a:spcBef>
                <a:spcPts val="0"/>
              </a:spcBef>
              <a:spcAft>
                <a:spcPts val="600"/>
              </a:spcAft>
              <a:buClrTx/>
              <a:defRPr/>
            </a:pPr>
            <a:r>
              <a:rPr lang="en-US" dirty="0" smtClean="0">
                <a:latin typeface="Arial Narrow" charset="0"/>
                <a:ea typeface="ヒラギノ角ゴ ProN W3" charset="0"/>
                <a:cs typeface="Arial Narrow" charset="0"/>
              </a:rPr>
              <a:t>How it was when a particular leader was there, </a:t>
            </a:r>
          </a:p>
          <a:p>
            <a:pPr marL="0" indent="-1080000">
              <a:spcBef>
                <a:spcPts val="0"/>
              </a:spcBef>
              <a:spcAft>
                <a:spcPts val="600"/>
              </a:spcAft>
              <a:buClrTx/>
              <a:defRPr/>
            </a:pPr>
            <a:r>
              <a:rPr lang="en-US" dirty="0" smtClean="0">
                <a:latin typeface="Arial Narrow" charset="0"/>
                <a:ea typeface="ヒラギノ角ゴ ProN W3" charset="0"/>
                <a:cs typeface="Arial Narrow" charset="0"/>
              </a:rPr>
              <a:t>Reflecting on some great events of the pass and their impact.</a:t>
            </a:r>
          </a:p>
          <a:p>
            <a:pPr marL="0" indent="-1080000">
              <a:spcBef>
                <a:spcPts val="0"/>
              </a:spcBef>
              <a:spcAft>
                <a:spcPts val="600"/>
              </a:spcAft>
              <a:buClrTx/>
              <a:defRPr/>
            </a:pPr>
            <a:r>
              <a:rPr lang="en-US" dirty="0" smtClean="0">
                <a:latin typeface="Arial Narrow" charset="0"/>
                <a:ea typeface="ヒラギノ角ゴ ProN W3" charset="0"/>
                <a:cs typeface="Arial Narrow" charset="0"/>
              </a:rPr>
              <a:t>“We used to” is a common expression.</a:t>
            </a:r>
          </a:p>
          <a:p>
            <a:pPr marL="0" indent="-1080000">
              <a:spcBef>
                <a:spcPts val="0"/>
              </a:spcBef>
              <a:spcAft>
                <a:spcPts val="600"/>
              </a:spcAft>
              <a:buClrTx/>
              <a:defRPr/>
            </a:pPr>
            <a:r>
              <a:rPr lang="en-US" dirty="0" smtClean="0">
                <a:latin typeface="Arial Narrow" charset="0"/>
                <a:ea typeface="ヒラギノ角ゴ ProN W3" charset="0"/>
                <a:cs typeface="Arial Narrow" charset="0"/>
              </a:rPr>
              <a:t>They now see their best days as being</a:t>
            </a:r>
            <a:r>
              <a:rPr lang="en-US" baseline="0" dirty="0" smtClean="0">
                <a:latin typeface="Arial Narrow" charset="0"/>
                <a:ea typeface="ヒラギノ角ゴ ProN W3" charset="0"/>
                <a:cs typeface="Arial Narrow" charset="0"/>
              </a:rPr>
              <a:t> behind them.</a:t>
            </a:r>
            <a:endParaRPr lang="en-US" dirty="0" smtClean="0">
              <a:latin typeface="Arial Narrow" charset="0"/>
              <a:ea typeface="ヒラギノ角ゴ ProN W3" charset="0"/>
              <a:cs typeface="Arial Narrow" charset="0"/>
            </a:endParaRPr>
          </a:p>
          <a:p>
            <a:endParaRPr lang="en-US" dirty="0"/>
          </a:p>
        </p:txBody>
      </p:sp>
      <p:sp>
        <p:nvSpPr>
          <p:cNvPr id="4" name="Slide Number Placeholder 3"/>
          <p:cNvSpPr>
            <a:spLocks noGrp="1"/>
          </p:cNvSpPr>
          <p:nvPr>
            <p:ph type="sldNum" sz="quarter" idx="10"/>
          </p:nvPr>
        </p:nvSpPr>
        <p:spPr/>
        <p:txBody>
          <a:bodyPr/>
          <a:lstStyle/>
          <a:p>
            <a:pPr>
              <a:defRPr/>
            </a:pPr>
            <a:fld id="{59C8C5BB-BCC2-A041-9692-4AF7B061027B}" type="slidenum">
              <a:rPr lang="en-US" smtClean="0"/>
              <a:pPr>
                <a:defRPr/>
              </a:pPr>
              <a:t>83</a:t>
            </a:fld>
            <a:endParaRPr lang="en-US"/>
          </a:p>
        </p:txBody>
      </p:sp>
    </p:spTree>
    <p:extLst>
      <p:ext uri="{BB962C8B-B14F-4D97-AF65-F5344CB8AC3E}">
        <p14:creationId xmlns:p14="http://schemas.microsoft.com/office/powerpoint/2010/main" val="18960692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ea typeface="ＭＳ Ｐゴシック" charset="0"/>
                <a:cs typeface="ＭＳ Ｐゴシック" charset="0"/>
              </a:rPr>
              <a:t>If a church does come to this stage it is important to celebrate the history, impact and influence this congregation has had in the past.</a:t>
            </a:r>
          </a:p>
          <a:p>
            <a:r>
              <a:rPr lang="en-US" dirty="0" smtClean="0">
                <a:latin typeface="Calibri" charset="0"/>
                <a:ea typeface="ＭＳ Ｐゴシック" charset="0"/>
                <a:cs typeface="ＭＳ Ｐゴシック" charset="0"/>
              </a:rPr>
              <a:t>It is not impossible for this church to turn around but it will be very difficult and require divine intervention.</a:t>
            </a:r>
          </a:p>
          <a:p>
            <a:endParaRPr lang="en-US" dirty="0"/>
          </a:p>
        </p:txBody>
      </p:sp>
      <p:sp>
        <p:nvSpPr>
          <p:cNvPr id="4" name="Slide Number Placeholder 3"/>
          <p:cNvSpPr>
            <a:spLocks noGrp="1"/>
          </p:cNvSpPr>
          <p:nvPr>
            <p:ph type="sldNum" sz="quarter" idx="10"/>
          </p:nvPr>
        </p:nvSpPr>
        <p:spPr/>
        <p:txBody>
          <a:bodyPr/>
          <a:lstStyle/>
          <a:p>
            <a:pPr>
              <a:defRPr/>
            </a:pPr>
            <a:fld id="{59C8C5BB-BCC2-A041-9692-4AF7B061027B}" type="slidenum">
              <a:rPr lang="en-US" smtClean="0"/>
              <a:pPr>
                <a:defRPr/>
              </a:pPr>
              <a:t>84</a:t>
            </a:fld>
            <a:endParaRPr lang="en-US"/>
          </a:p>
        </p:txBody>
      </p:sp>
    </p:spTree>
    <p:extLst>
      <p:ext uri="{BB962C8B-B14F-4D97-AF65-F5344CB8AC3E}">
        <p14:creationId xmlns:p14="http://schemas.microsoft.com/office/powerpoint/2010/main" val="23636776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12D2B-8897-4961-8BB4-3C30F066D28C}" type="slidenum">
              <a:rPr lang="en-US"/>
              <a:pPr/>
              <a:t>85</a:t>
            </a:fld>
            <a:endParaRPr lang="en-US"/>
          </a:p>
        </p:txBody>
      </p:sp>
      <p:sp>
        <p:nvSpPr>
          <p:cNvPr id="992258" name="Rectangle 2"/>
          <p:cNvSpPr>
            <a:spLocks noGrp="1" noRot="1" noChangeAspect="1" noChangeArrowheads="1" noTextEdit="1"/>
          </p:cNvSpPr>
          <p:nvPr>
            <p:ph type="sldImg"/>
          </p:nvPr>
        </p:nvSpPr>
        <p:spPr>
          <a:xfrm>
            <a:off x="4295775" y="447675"/>
            <a:ext cx="2844800" cy="1600200"/>
          </a:xfrm>
          <a:ln/>
        </p:spPr>
      </p:sp>
      <p:sp>
        <p:nvSpPr>
          <p:cNvPr id="992259" name="Rectangle 3"/>
          <p:cNvSpPr>
            <a:spLocks noGrp="1" noChangeArrowheads="1"/>
          </p:cNvSpPr>
          <p:nvPr>
            <p:ph type="body" idx="1"/>
          </p:nvPr>
        </p:nvSpPr>
        <p:spPr>
          <a:xfrm>
            <a:off x="0" y="453777"/>
            <a:ext cx="4495800" cy="8156836"/>
          </a:xfrm>
        </p:spPr>
        <p:txBody>
          <a:bodyPr/>
          <a:lstStyle/>
          <a:p>
            <a:pPr marL="228600" indent="-228600" algn="r">
              <a:tabLst>
                <a:tab pos="228600" algn="l"/>
                <a:tab pos="571500" algn="l"/>
                <a:tab pos="914400" algn="l"/>
                <a:tab pos="1257300" algn="l"/>
                <a:tab pos="1600200" algn="l"/>
              </a:tabLst>
            </a:pPr>
            <a:r>
              <a:rPr lang="en-US" b="1" dirty="0"/>
              <a:t>[ Quickly hi-lite the six stages</a:t>
            </a:r>
            <a:r>
              <a:rPr lang="en-US" dirty="0"/>
              <a:t>]</a:t>
            </a:r>
          </a:p>
          <a:p>
            <a:pPr marL="228600" indent="-228600">
              <a:tabLst>
                <a:tab pos="228600" algn="l"/>
                <a:tab pos="571500" algn="l"/>
                <a:tab pos="914400" algn="l"/>
                <a:tab pos="1257300" algn="l"/>
                <a:tab pos="1600200" algn="l"/>
              </a:tabLst>
            </a:pPr>
            <a:endParaRPr lang="en-US" dirty="0"/>
          </a:p>
          <a:p>
            <a:pPr marL="228600" indent="-228600">
              <a:tabLst>
                <a:tab pos="228600" algn="l"/>
                <a:tab pos="571500" algn="l"/>
                <a:tab pos="914400" algn="l"/>
                <a:tab pos="1257300" algn="l"/>
                <a:tab pos="1600200" algn="l"/>
              </a:tabLst>
            </a:pPr>
            <a:r>
              <a:rPr lang="en-US" b="1" dirty="0"/>
              <a:t>Birth</a:t>
            </a:r>
            <a:r>
              <a:rPr lang="en-US" dirty="0"/>
              <a:t>: Initiation…move from concept to reality</a:t>
            </a:r>
          </a:p>
          <a:p>
            <a:pPr marL="571500" lvl="1" indent="-228600">
              <a:tabLst>
                <a:tab pos="228600" algn="l"/>
                <a:tab pos="571500" algn="l"/>
                <a:tab pos="914400" algn="l"/>
                <a:tab pos="1257300" algn="l"/>
                <a:tab pos="1600200" algn="l"/>
              </a:tabLst>
            </a:pPr>
            <a:r>
              <a:rPr lang="en-US" dirty="0"/>
              <a:t>Healthy church born out of a dream of a redemptive community. They take ownership of their vision</a:t>
            </a:r>
          </a:p>
          <a:p>
            <a:pPr marL="571500" lvl="1" indent="-228600">
              <a:tabLst>
                <a:tab pos="228600" algn="l"/>
                <a:tab pos="571500" algn="l"/>
                <a:tab pos="914400" algn="l"/>
                <a:tab pos="1257300" algn="l"/>
                <a:tab pos="1600200" algn="l"/>
              </a:tabLst>
            </a:pPr>
            <a:endParaRPr lang="en-US" dirty="0"/>
          </a:p>
          <a:p>
            <a:pPr marL="228600" indent="-228600">
              <a:tabLst>
                <a:tab pos="228600" algn="l"/>
                <a:tab pos="571500" algn="l"/>
                <a:tab pos="914400" algn="l"/>
                <a:tab pos="1257300" algn="l"/>
                <a:tab pos="1600200" algn="l"/>
              </a:tabLst>
            </a:pPr>
            <a:r>
              <a:rPr lang="en-US" b="1" dirty="0"/>
              <a:t>Growth</a:t>
            </a:r>
            <a:r>
              <a:rPr lang="en-US" dirty="0"/>
              <a:t>: They clarify their beliefs… develop programs and policies. more and better disciples … infrastructure is </a:t>
            </a:r>
            <a:r>
              <a:rPr lang="en-US" dirty="0" smtClean="0"/>
              <a:t>being built</a:t>
            </a:r>
            <a:r>
              <a:rPr lang="en-US" dirty="0"/>
              <a:t>…core leadership </a:t>
            </a:r>
            <a:r>
              <a:rPr lang="en-US" dirty="0" smtClean="0"/>
              <a:t>developed.</a:t>
            </a:r>
            <a:endParaRPr lang="en-US" dirty="0"/>
          </a:p>
          <a:p>
            <a:pPr marL="228600" indent="-228600">
              <a:tabLst>
                <a:tab pos="228600" algn="l"/>
                <a:tab pos="571500" algn="l"/>
                <a:tab pos="914400" algn="l"/>
                <a:tab pos="1257300" algn="l"/>
                <a:tab pos="1600200" algn="l"/>
              </a:tabLst>
            </a:pPr>
            <a:endParaRPr lang="en-US" dirty="0"/>
          </a:p>
          <a:p>
            <a:pPr marL="228600" indent="-228600">
              <a:tabLst>
                <a:tab pos="228600" algn="l"/>
                <a:tab pos="571500" algn="l"/>
                <a:tab pos="914400" algn="l"/>
                <a:tab pos="1257300" algn="l"/>
                <a:tab pos="1600200" algn="l"/>
              </a:tabLst>
            </a:pPr>
            <a:r>
              <a:rPr lang="en-US" b="1" dirty="0"/>
              <a:t>Maturity</a:t>
            </a:r>
            <a:r>
              <a:rPr lang="en-US" dirty="0"/>
              <a:t>:  Leadership defined…assimilation and growth structures in place … effectiveness in accomplishing mission and plans.</a:t>
            </a:r>
          </a:p>
          <a:p>
            <a:pPr marL="228600" indent="-228600">
              <a:tabLst>
                <a:tab pos="228600" algn="l"/>
                <a:tab pos="571500" algn="l"/>
                <a:tab pos="914400" algn="l"/>
                <a:tab pos="1257300" algn="l"/>
                <a:tab pos="1600200" algn="l"/>
              </a:tabLst>
            </a:pPr>
            <a:endParaRPr lang="en-US" dirty="0"/>
          </a:p>
          <a:p>
            <a:pPr marL="228600" indent="-228600">
              <a:tabLst>
                <a:tab pos="228600" algn="l"/>
                <a:tab pos="571500" algn="l"/>
                <a:tab pos="914400" algn="l"/>
                <a:tab pos="1257300" algn="l"/>
                <a:tab pos="1600200" algn="l"/>
              </a:tabLst>
            </a:pPr>
            <a:r>
              <a:rPr lang="en-US" b="1" dirty="0"/>
              <a:t>Maintenance</a:t>
            </a:r>
            <a:r>
              <a:rPr lang="en-US" dirty="0"/>
              <a:t>:  </a:t>
            </a:r>
            <a:r>
              <a:rPr lang="en-US" dirty="0" smtClean="0"/>
              <a:t>Structure,</a:t>
            </a:r>
            <a:r>
              <a:rPr lang="en-US" baseline="0" dirty="0" smtClean="0"/>
              <a:t> </a:t>
            </a:r>
            <a:r>
              <a:rPr lang="en-US" dirty="0" smtClean="0"/>
              <a:t>plans</a:t>
            </a:r>
            <a:r>
              <a:rPr lang="en-US" baseline="0" dirty="0" smtClean="0"/>
              <a:t> and programs</a:t>
            </a:r>
            <a:r>
              <a:rPr lang="en-US" dirty="0" smtClean="0"/>
              <a:t> </a:t>
            </a:r>
            <a:r>
              <a:rPr lang="en-US" dirty="0"/>
              <a:t>begin to drive the organization.  Policy/procedure driven</a:t>
            </a:r>
            <a:r>
              <a:rPr lang="en-US" dirty="0" smtClean="0"/>
              <a:t>…entrepreneurial </a:t>
            </a:r>
            <a:r>
              <a:rPr lang="en-US" dirty="0"/>
              <a:t>leaders become restless.</a:t>
            </a:r>
          </a:p>
          <a:p>
            <a:pPr lvl="2" indent="-228600">
              <a:tabLst>
                <a:tab pos="228600" algn="l"/>
                <a:tab pos="571500" algn="l"/>
                <a:tab pos="914400" algn="l"/>
                <a:tab pos="1257300" algn="l"/>
                <a:tab pos="1600200" algn="l"/>
              </a:tabLst>
            </a:pPr>
            <a:endParaRPr lang="en-US" dirty="0"/>
          </a:p>
          <a:p>
            <a:pPr marL="228600" indent="-228600">
              <a:tabLst>
                <a:tab pos="228600" algn="l"/>
                <a:tab pos="571500" algn="l"/>
                <a:tab pos="914400" algn="l"/>
                <a:tab pos="1257300" algn="l"/>
                <a:tab pos="1600200" algn="l"/>
              </a:tabLst>
            </a:pPr>
            <a:r>
              <a:rPr lang="en-US" b="1" dirty="0"/>
              <a:t>Decline</a:t>
            </a:r>
            <a:r>
              <a:rPr lang="en-US" dirty="0"/>
              <a:t>:  Loss of momentum and leaders.  Managers are in control (as opposed to leaders).  Leadership base deteriorates to the point of threat to survival</a:t>
            </a:r>
          </a:p>
          <a:p>
            <a:pPr marL="228600" indent="-228600">
              <a:tabLst>
                <a:tab pos="228600" algn="l"/>
                <a:tab pos="571500" algn="l"/>
                <a:tab pos="914400" algn="l"/>
                <a:tab pos="1257300" algn="l"/>
                <a:tab pos="1600200" algn="l"/>
              </a:tabLst>
            </a:pPr>
            <a:r>
              <a:rPr lang="en-US" dirty="0"/>
              <a:t>.</a:t>
            </a:r>
          </a:p>
          <a:p>
            <a:pPr marL="228600" indent="-228600">
              <a:tabLst>
                <a:tab pos="228600" algn="l"/>
                <a:tab pos="571500" algn="l"/>
                <a:tab pos="914400" algn="l"/>
                <a:tab pos="1257300" algn="l"/>
                <a:tab pos="1600200" algn="l"/>
              </a:tabLst>
            </a:pPr>
            <a:r>
              <a:rPr lang="en-US" b="1" dirty="0"/>
              <a:t>Death</a:t>
            </a:r>
            <a:r>
              <a:rPr lang="en-US" dirty="0"/>
              <a:t>:  Initially it does not mean close the doors.  Leadership base has become non-existent.  History of past and struggles hold church hostage.</a:t>
            </a:r>
          </a:p>
          <a:p>
            <a:pPr marL="228600" marR="0" lvl="2" indent="-228600" algn="l" defTabSz="457200" rtl="0" eaLnBrk="0" fontAlgn="base" latinLnBrk="0" hangingPunct="0">
              <a:lnSpc>
                <a:spcPct val="100000"/>
              </a:lnSpc>
              <a:spcBef>
                <a:spcPct val="30000"/>
              </a:spcBef>
              <a:spcAft>
                <a:spcPct val="0"/>
              </a:spcAft>
              <a:buClrTx/>
              <a:buSzTx/>
              <a:buFontTx/>
              <a:buNone/>
              <a:tabLst>
                <a:tab pos="228600" algn="l"/>
                <a:tab pos="571500" algn="l"/>
                <a:tab pos="914400" algn="l"/>
                <a:tab pos="1257300" algn="l"/>
                <a:tab pos="1600200" algn="l"/>
              </a:tabLst>
              <a:defRPr/>
            </a:pPr>
            <a:endParaRPr lang="en-US" b="1" dirty="0" smtClean="0"/>
          </a:p>
          <a:p>
            <a:pPr marL="228600" marR="0" lvl="2" indent="-228600" algn="l" defTabSz="457200" rtl="0" eaLnBrk="0" fontAlgn="base" latinLnBrk="0" hangingPunct="0">
              <a:lnSpc>
                <a:spcPct val="100000"/>
              </a:lnSpc>
              <a:spcBef>
                <a:spcPct val="30000"/>
              </a:spcBef>
              <a:spcAft>
                <a:spcPct val="0"/>
              </a:spcAft>
              <a:buClrTx/>
              <a:buSzTx/>
              <a:buFontTx/>
              <a:buNone/>
              <a:tabLst>
                <a:tab pos="228600" algn="l"/>
                <a:tab pos="571500" algn="l"/>
                <a:tab pos="914400" algn="l"/>
                <a:tab pos="1257300" algn="l"/>
                <a:tab pos="1600200" algn="l"/>
              </a:tabLst>
              <a:defRPr/>
            </a:pPr>
            <a:r>
              <a:rPr lang="en-US" b="1" dirty="0" smtClean="0"/>
              <a:t>(CLICK) Healthy churches plan … unhealthy churches solve problems.</a:t>
            </a:r>
          </a:p>
          <a:p>
            <a:pPr marL="228600" indent="-228600">
              <a:tabLst>
                <a:tab pos="228600" algn="l"/>
                <a:tab pos="571500" algn="l"/>
                <a:tab pos="914400" algn="l"/>
                <a:tab pos="1257300" algn="l"/>
                <a:tab pos="1600200" algn="l"/>
              </a:tabLst>
            </a:pPr>
            <a:endParaRPr lang="en-US" dirty="0"/>
          </a:p>
          <a:p>
            <a:pPr marL="228600" indent="-228600">
              <a:tabLst>
                <a:tab pos="228600" algn="l"/>
                <a:tab pos="571500" algn="l"/>
                <a:tab pos="914400" algn="l"/>
                <a:tab pos="1257300" algn="l"/>
                <a:tab pos="1600200" algn="l"/>
              </a:tabLst>
            </a:pPr>
            <a:endParaRPr lang="en-US" dirty="0"/>
          </a:p>
          <a:p>
            <a:pPr marL="228600" indent="-228600">
              <a:tabLst>
                <a:tab pos="228600" algn="l"/>
                <a:tab pos="571500" algn="l"/>
                <a:tab pos="914400" algn="l"/>
                <a:tab pos="1257300" algn="l"/>
                <a:tab pos="1600200" algn="l"/>
              </a:tabLst>
            </a:pPr>
            <a:r>
              <a:rPr lang="en-US" b="1" dirty="0"/>
              <a:t>Structures become old wineskins when:</a:t>
            </a:r>
          </a:p>
          <a:p>
            <a:pPr marL="571500" lvl="1" indent="-228600">
              <a:tabLst>
                <a:tab pos="228600" algn="l"/>
                <a:tab pos="571500" algn="l"/>
                <a:tab pos="914400" algn="l"/>
                <a:tab pos="1257300" algn="l"/>
                <a:tab pos="1600200" algn="l"/>
              </a:tabLst>
            </a:pPr>
            <a:r>
              <a:rPr lang="en-US" dirty="0"/>
              <a:t>They are allowed to minister </a:t>
            </a:r>
            <a:r>
              <a:rPr lang="en-US" dirty="0" smtClean="0"/>
              <a:t>without</a:t>
            </a:r>
            <a:r>
              <a:rPr lang="en-US" baseline="0" dirty="0" smtClean="0"/>
              <a:t> supporting the</a:t>
            </a:r>
            <a:r>
              <a:rPr lang="en-US" dirty="0" smtClean="0"/>
              <a:t> </a:t>
            </a:r>
            <a:r>
              <a:rPr lang="en-US" dirty="0"/>
              <a:t>mission.</a:t>
            </a:r>
          </a:p>
          <a:p>
            <a:pPr marL="571500" lvl="1" indent="-228600">
              <a:tabLst>
                <a:tab pos="228600" algn="l"/>
                <a:tab pos="571500" algn="l"/>
                <a:tab pos="914400" algn="l"/>
                <a:tab pos="1257300" algn="l"/>
                <a:tab pos="1600200" algn="l"/>
              </a:tabLst>
            </a:pPr>
            <a:r>
              <a:rPr lang="en-US" dirty="0"/>
              <a:t>They are not </a:t>
            </a:r>
            <a:r>
              <a:rPr lang="en-US" dirty="0" smtClean="0"/>
              <a:t>evaluated according </a:t>
            </a:r>
            <a:r>
              <a:rPr lang="en-US" dirty="0"/>
              <a:t>to the mission.</a:t>
            </a:r>
          </a:p>
          <a:p>
            <a:pPr marL="571500" lvl="1" indent="-228600">
              <a:tabLst>
                <a:tab pos="228600" algn="l"/>
                <a:tab pos="571500" algn="l"/>
                <a:tab pos="914400" algn="l"/>
                <a:tab pos="1257300" algn="l"/>
                <a:tab pos="1600200" algn="l"/>
              </a:tabLst>
            </a:pPr>
            <a:r>
              <a:rPr lang="en-US" dirty="0"/>
              <a:t>They are unaware of how their action contributes to the accomplishment to the mission.</a:t>
            </a:r>
          </a:p>
          <a:p>
            <a:pPr marL="571500" lvl="1" indent="-228600">
              <a:tabLst>
                <a:tab pos="228600" algn="l"/>
                <a:tab pos="571500" algn="l"/>
                <a:tab pos="914400" algn="l"/>
                <a:tab pos="1257300" algn="l"/>
                <a:tab pos="1600200" algn="l"/>
              </a:tabLst>
            </a:pPr>
            <a:endParaRPr lang="en-US" b="1" dirty="0"/>
          </a:p>
          <a:p>
            <a:pPr marL="228600" indent="-228600">
              <a:tabLst>
                <a:tab pos="228600" algn="l"/>
                <a:tab pos="571500" algn="l"/>
                <a:tab pos="914400" algn="l"/>
                <a:tab pos="1257300" algn="l"/>
                <a:tab pos="1600200" algn="l"/>
              </a:tabLst>
            </a:pPr>
            <a:r>
              <a:rPr lang="en-US" b="1" dirty="0"/>
              <a:t>Plateau:  </a:t>
            </a:r>
            <a:r>
              <a:rPr lang="en-US" dirty="0"/>
              <a:t>Prolonged state of inactivity, leading to inward as opposed to mission focus. </a:t>
            </a:r>
          </a:p>
          <a:p>
            <a:pPr marL="228600" indent="-228600">
              <a:tabLst>
                <a:tab pos="228600" algn="l"/>
                <a:tab pos="571500" algn="l"/>
                <a:tab pos="914400" algn="l"/>
                <a:tab pos="1257300" algn="l"/>
                <a:tab pos="1600200" algn="l"/>
              </a:tabLst>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a:defRPr/>
            </a:pPr>
            <a:r>
              <a:rPr lang="en-US" b="1" dirty="0" smtClean="0"/>
              <a:t>Question: </a:t>
            </a:r>
            <a:r>
              <a:rPr lang="en-US" dirty="0" smtClean="0"/>
              <a:t>What was the Strategy?</a:t>
            </a:r>
          </a:p>
          <a:p>
            <a:pPr marL="171450" indent="-171450">
              <a:buFont typeface="Arial"/>
              <a:buChar char="•"/>
              <a:defRPr/>
            </a:pPr>
            <a:r>
              <a:rPr lang="en-US" dirty="0" smtClean="0"/>
              <a:t>Build an ark. (120 project)</a:t>
            </a:r>
          </a:p>
          <a:p>
            <a:pPr marL="171450" indent="-171450">
              <a:buFont typeface="Arial"/>
              <a:buChar char="•"/>
              <a:defRPr/>
            </a:pPr>
            <a:r>
              <a:rPr lang="en-US" dirty="0" smtClean="0"/>
              <a:t>Preach to the people during the building.</a:t>
            </a:r>
          </a:p>
          <a:p>
            <a:pPr marL="171450" indent="-171450">
              <a:buFont typeface="Arial"/>
              <a:buChar char="•"/>
              <a:defRPr/>
            </a:pPr>
            <a:r>
              <a:rPr lang="en-US" dirty="0" smtClean="0"/>
              <a:t>Gather two of every kind of animal.</a:t>
            </a:r>
          </a:p>
          <a:p>
            <a:pPr marL="171450" indent="-171450">
              <a:buFont typeface="Arial"/>
              <a:buChar char="•"/>
              <a:defRPr/>
            </a:pPr>
            <a:r>
              <a:rPr lang="en-US" dirty="0" smtClean="0"/>
              <a:t>Carry enough food for about a year.</a:t>
            </a:r>
          </a:p>
          <a:p>
            <a:pPr marL="171450" indent="-171450">
              <a:buFont typeface="Arial"/>
              <a:buChar char="•"/>
              <a:defRPr/>
            </a:pPr>
            <a:endParaRPr lang="en-US" dirty="0" smtClean="0"/>
          </a:p>
          <a:p>
            <a:pPr>
              <a:buFont typeface="Arial"/>
              <a:buNone/>
              <a:defRPr/>
            </a:pPr>
            <a:r>
              <a:rPr lang="en-US" b="1" dirty="0" smtClean="0"/>
              <a:t>The key to success…</a:t>
            </a:r>
          </a:p>
          <a:p>
            <a:pPr>
              <a:buFont typeface="Arial"/>
              <a:buNone/>
              <a:defRPr/>
            </a:pPr>
            <a:r>
              <a:rPr lang="en-US" b="1" dirty="0" smtClean="0"/>
              <a:t>22 </a:t>
            </a:r>
            <a:r>
              <a:rPr lang="en-US" dirty="0" smtClean="0"/>
              <a:t>Noah did everything </a:t>
            </a:r>
            <a:r>
              <a:rPr lang="en-US" b="1" u="sng" dirty="0" smtClean="0"/>
              <a:t>just as </a:t>
            </a:r>
            <a:r>
              <a:rPr lang="en-US" dirty="0" smtClean="0"/>
              <a:t>God commanded him.</a:t>
            </a:r>
            <a:endParaRPr lang="en-US" dirty="0"/>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D13F2A83-3E2D-DA4A-8011-6652C3525262}" type="slidenum">
              <a:rPr lang="en-US" sz="1200"/>
              <a:pPr eaLnBrk="1" hangingPunct="1"/>
              <a:t>11</a:t>
            </a:fld>
            <a:endParaRPr 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DF1A4-6F2F-4D2A-8FC4-C057C2CAB51B}" type="slidenum">
              <a:rPr lang="en-US"/>
              <a:pPr/>
              <a:t>86</a:t>
            </a:fld>
            <a:endParaRPr lang="en-US"/>
          </a:p>
        </p:txBody>
      </p:sp>
      <p:sp>
        <p:nvSpPr>
          <p:cNvPr id="994306" name="Rectangle 2"/>
          <p:cNvSpPr>
            <a:spLocks noGrp="1" noRot="1" noChangeAspect="1" noChangeArrowheads="1" noTextEdit="1"/>
          </p:cNvSpPr>
          <p:nvPr>
            <p:ph type="sldImg"/>
          </p:nvPr>
        </p:nvSpPr>
        <p:spPr>
          <a:xfrm>
            <a:off x="355600" y="228600"/>
            <a:ext cx="5816600" cy="3271838"/>
          </a:xfrm>
          <a:ln/>
        </p:spPr>
      </p:sp>
      <p:sp>
        <p:nvSpPr>
          <p:cNvPr id="994307" name="Rectangle 3"/>
          <p:cNvSpPr>
            <a:spLocks noGrp="1" noChangeArrowheads="1"/>
          </p:cNvSpPr>
          <p:nvPr>
            <p:ph type="body" idx="1"/>
          </p:nvPr>
        </p:nvSpPr>
        <p:spPr>
          <a:xfrm>
            <a:off x="381000" y="3733800"/>
            <a:ext cx="6248400" cy="4800601"/>
          </a:xfrm>
        </p:spPr>
        <p:txBody>
          <a:bodyPr>
            <a:normAutofit fontScale="85000" lnSpcReduction="20000"/>
          </a:bodyPr>
          <a:lstStyle/>
          <a:p>
            <a:pPr marL="228600" indent="-228600">
              <a:tabLst>
                <a:tab pos="228600" algn="l"/>
                <a:tab pos="571500" algn="l"/>
                <a:tab pos="914400" algn="l"/>
                <a:tab pos="1257300" algn="l"/>
                <a:tab pos="1600200" algn="l"/>
              </a:tabLst>
            </a:pPr>
            <a:r>
              <a:rPr lang="en-US" b="1" dirty="0" smtClean="0"/>
              <a:t>Five</a:t>
            </a:r>
            <a:r>
              <a:rPr lang="en-US" b="1" baseline="0" dirty="0" smtClean="0"/>
              <a:t> </a:t>
            </a:r>
            <a:r>
              <a:rPr lang="en-US" b="1" dirty="0" smtClean="0"/>
              <a:t>Crisis </a:t>
            </a:r>
            <a:r>
              <a:rPr lang="en-US" b="1" dirty="0"/>
              <a:t>issues that occur during the life of a CHURCH:</a:t>
            </a:r>
          </a:p>
          <a:p>
            <a:pPr marL="228600" indent="-228600">
              <a:tabLst>
                <a:tab pos="228600" algn="l"/>
                <a:tab pos="571500" algn="l"/>
                <a:tab pos="914400" algn="l"/>
                <a:tab pos="1257300" algn="l"/>
                <a:tab pos="1600200" algn="l"/>
              </a:tabLst>
            </a:pPr>
            <a:endParaRPr lang="en-US" b="1" dirty="0" smtClean="0"/>
          </a:p>
          <a:p>
            <a:pPr marL="228600" indent="-228600">
              <a:tabLst>
                <a:tab pos="228600" algn="l"/>
                <a:tab pos="571500" algn="l"/>
                <a:tab pos="914400" algn="l"/>
                <a:tab pos="1257300" algn="l"/>
                <a:tab pos="1600200" algn="l"/>
              </a:tabLst>
            </a:pPr>
            <a:r>
              <a:rPr lang="en-US" b="1" dirty="0" smtClean="0">
                <a:latin typeface="Arial"/>
                <a:cs typeface="Arial"/>
              </a:rPr>
              <a:t>Birth:</a:t>
            </a:r>
          </a:p>
          <a:p>
            <a:pPr marL="171450" indent="-171450">
              <a:buFont typeface="Arial"/>
              <a:buChar char="•"/>
            </a:pPr>
            <a:r>
              <a:rPr lang="en-US" sz="1200" b="0" i="0" u="none" strike="noStrike" kern="1200" baseline="0" dirty="0" smtClean="0">
                <a:solidFill>
                  <a:schemeClr val="tx1"/>
                </a:solidFill>
                <a:latin typeface="Arial"/>
                <a:ea typeface="ＭＳ Ｐゴシック" pitchFamily="-1" charset="-128"/>
                <a:cs typeface="Arial"/>
              </a:rPr>
              <a:t>The dream in the heart of the church planting pastor and the core group becomes reality and a church is born. </a:t>
            </a:r>
          </a:p>
          <a:p>
            <a:pPr marL="171450" indent="-171450">
              <a:buFont typeface="Arial"/>
              <a:buChar char="•"/>
            </a:pPr>
            <a:r>
              <a:rPr lang="en-US" sz="1200" b="0" i="0" u="none" strike="noStrike" kern="1200" baseline="0" dirty="0" smtClean="0">
                <a:solidFill>
                  <a:schemeClr val="tx1"/>
                </a:solidFill>
                <a:latin typeface="Arial"/>
                <a:ea typeface="ＭＳ Ｐゴシック" pitchFamily="-1" charset="-128"/>
                <a:cs typeface="Arial"/>
              </a:rPr>
              <a:t>Its early development requires organization for stability.</a:t>
            </a:r>
          </a:p>
          <a:p>
            <a:endParaRPr lang="en-US" b="1" dirty="0">
              <a:latin typeface="Arial"/>
              <a:cs typeface="Arial"/>
            </a:endParaRPr>
          </a:p>
          <a:p>
            <a:pPr marL="228600" indent="-228600">
              <a:tabLst>
                <a:tab pos="228600" algn="l"/>
                <a:tab pos="571500" algn="l"/>
                <a:tab pos="914400" algn="l"/>
                <a:tab pos="1257300" algn="l"/>
                <a:tab pos="1600200" algn="l"/>
              </a:tabLst>
            </a:pPr>
            <a:r>
              <a:rPr lang="en-US" b="1" dirty="0">
                <a:latin typeface="Arial"/>
                <a:cs typeface="Arial"/>
              </a:rPr>
              <a:t>CRISIS </a:t>
            </a:r>
            <a:r>
              <a:rPr lang="en-US" b="1" dirty="0" smtClean="0">
                <a:latin typeface="Arial"/>
                <a:cs typeface="Arial"/>
              </a:rPr>
              <a:t>is </a:t>
            </a:r>
            <a:r>
              <a:rPr lang="en-US" b="1" u="sng" dirty="0">
                <a:latin typeface="Arial"/>
                <a:cs typeface="Arial"/>
              </a:rPr>
              <a:t>Structures</a:t>
            </a:r>
            <a:r>
              <a:rPr lang="en-US" dirty="0">
                <a:latin typeface="Arial"/>
                <a:cs typeface="Arial"/>
              </a:rPr>
              <a:t> .. Lack of ways to organize and operate</a:t>
            </a:r>
          </a:p>
          <a:p>
            <a:pPr marL="228600" indent="-228600">
              <a:buFont typeface="Arial"/>
              <a:buChar char="•"/>
              <a:tabLst>
                <a:tab pos="228600" algn="l"/>
                <a:tab pos="571500" algn="l"/>
                <a:tab pos="914400" algn="l"/>
                <a:tab pos="1257300" algn="l"/>
                <a:tab pos="1600200" algn="l"/>
              </a:tabLst>
            </a:pPr>
            <a:r>
              <a:rPr lang="en-US" sz="1200" b="0" i="0" u="none" strike="noStrike" kern="1200" baseline="0" dirty="0" smtClean="0">
                <a:solidFill>
                  <a:schemeClr val="tx1"/>
                </a:solidFill>
                <a:latin typeface="Arial"/>
                <a:ea typeface="ＭＳ Ｐゴシック" pitchFamily="-1" charset="-128"/>
                <a:cs typeface="Arial"/>
              </a:rPr>
              <a:t>Crisis / Turning Point … Structure – add ministries, develop teams, etc.</a:t>
            </a:r>
          </a:p>
          <a:p>
            <a:pPr marL="228600" indent="-228600">
              <a:tabLst>
                <a:tab pos="228600" algn="l"/>
                <a:tab pos="571500" algn="l"/>
                <a:tab pos="914400" algn="l"/>
                <a:tab pos="1257300" algn="l"/>
                <a:tab pos="1600200" algn="l"/>
              </a:tabLst>
            </a:pPr>
            <a:endParaRPr lang="en-US" dirty="0" smtClean="0">
              <a:latin typeface="Arial"/>
              <a:cs typeface="Arial"/>
            </a:endParaRPr>
          </a:p>
          <a:p>
            <a:pPr marL="228600" indent="-228600">
              <a:tabLst>
                <a:tab pos="228600" algn="l"/>
                <a:tab pos="571500" algn="l"/>
                <a:tab pos="914400" algn="l"/>
                <a:tab pos="1257300" algn="l"/>
                <a:tab pos="1600200" algn="l"/>
              </a:tabLst>
            </a:pPr>
            <a:r>
              <a:rPr lang="en-US" b="1" dirty="0" smtClean="0">
                <a:latin typeface="Arial"/>
                <a:cs typeface="Arial"/>
              </a:rPr>
              <a:t>Growth:</a:t>
            </a:r>
          </a:p>
          <a:p>
            <a:pPr marL="171450" indent="-171450">
              <a:buFont typeface="Arial"/>
              <a:buChar char="•"/>
            </a:pPr>
            <a:r>
              <a:rPr lang="en-US" sz="1200" b="0" i="0" u="none" strike="noStrike" kern="1200" baseline="0" dirty="0" smtClean="0">
                <a:solidFill>
                  <a:schemeClr val="tx1"/>
                </a:solidFill>
                <a:latin typeface="Arial"/>
                <a:ea typeface="ＭＳ Ｐゴシック" pitchFamily="-1" charset="-128"/>
                <a:cs typeface="Arial"/>
              </a:rPr>
              <a:t>There is expansion in all areas. </a:t>
            </a:r>
          </a:p>
          <a:p>
            <a:pPr marL="171450" indent="-171450">
              <a:buFont typeface="Arial"/>
              <a:buChar char="•"/>
            </a:pPr>
            <a:r>
              <a:rPr lang="en-US" sz="1200" b="0" i="0" u="none" strike="noStrike" kern="1200" baseline="0" dirty="0" smtClean="0">
                <a:solidFill>
                  <a:schemeClr val="tx1"/>
                </a:solidFill>
                <a:latin typeface="Arial"/>
                <a:ea typeface="ＭＳ Ｐゴシック" pitchFamily="-1" charset="-128"/>
                <a:cs typeface="Arial"/>
              </a:rPr>
              <a:t>Vision and strategy are clarified. </a:t>
            </a:r>
          </a:p>
          <a:p>
            <a:pPr marL="171450" indent="-171450">
              <a:buFont typeface="Arial"/>
              <a:buChar char="•"/>
            </a:pPr>
            <a:r>
              <a:rPr lang="en-US" sz="1200" b="0" i="0" u="none" strike="noStrike" kern="1200" baseline="0" dirty="0" smtClean="0">
                <a:solidFill>
                  <a:schemeClr val="tx1"/>
                </a:solidFill>
                <a:latin typeface="Arial"/>
                <a:ea typeface="ＭＳ Ｐゴシック" pitchFamily="-1" charset="-128"/>
                <a:cs typeface="Arial"/>
              </a:rPr>
              <a:t>Current ministries are being strengthened and new ministries are started. </a:t>
            </a:r>
          </a:p>
          <a:p>
            <a:pPr marL="171450" indent="-171450">
              <a:buFont typeface="Arial"/>
              <a:buChar char="•"/>
            </a:pPr>
            <a:r>
              <a:rPr lang="en-US" sz="1200" b="0" i="0" u="none" strike="noStrike" kern="1200" baseline="0" dirty="0" smtClean="0">
                <a:solidFill>
                  <a:schemeClr val="tx1"/>
                </a:solidFill>
                <a:latin typeface="Arial"/>
                <a:ea typeface="ＭＳ Ｐゴシック" pitchFamily="-1" charset="-128"/>
                <a:cs typeface="Arial"/>
              </a:rPr>
              <a:t>People are being added.</a:t>
            </a:r>
            <a:endParaRPr lang="en-US" dirty="0">
              <a:latin typeface="Arial"/>
              <a:cs typeface="Arial"/>
            </a:endParaRPr>
          </a:p>
          <a:p>
            <a:pPr marL="228600" indent="-228600">
              <a:tabLst>
                <a:tab pos="228600" algn="l"/>
                <a:tab pos="571500" algn="l"/>
                <a:tab pos="914400" algn="l"/>
                <a:tab pos="1257300" algn="l"/>
                <a:tab pos="1600200" algn="l"/>
              </a:tabLst>
            </a:pPr>
            <a:endParaRPr lang="en-US" dirty="0" smtClean="0">
              <a:latin typeface="Arial"/>
              <a:cs typeface="Arial"/>
            </a:endParaRPr>
          </a:p>
          <a:p>
            <a:pPr marL="228600" indent="-228600">
              <a:tabLst>
                <a:tab pos="228600" algn="l"/>
                <a:tab pos="571500" algn="l"/>
                <a:tab pos="914400" algn="l"/>
                <a:tab pos="1257300" algn="l"/>
                <a:tab pos="1600200" algn="l"/>
              </a:tabLst>
            </a:pPr>
            <a:r>
              <a:rPr lang="en-US" b="1" dirty="0" smtClean="0">
                <a:latin typeface="Arial"/>
                <a:cs typeface="Arial"/>
              </a:rPr>
              <a:t>CRISIS is </a:t>
            </a:r>
            <a:r>
              <a:rPr lang="en-US" b="1" u="sng" dirty="0">
                <a:latin typeface="Arial"/>
                <a:cs typeface="Arial"/>
              </a:rPr>
              <a:t>Leadership </a:t>
            </a:r>
            <a:r>
              <a:rPr lang="en-US" dirty="0">
                <a:latin typeface="Arial"/>
                <a:cs typeface="Arial"/>
              </a:rPr>
              <a:t>… Lack of additional leaders which inhibit ways to expand</a:t>
            </a:r>
          </a:p>
          <a:p>
            <a:pPr marL="228600" indent="-228600">
              <a:buFont typeface="Arial"/>
              <a:buChar char="•"/>
              <a:tabLst>
                <a:tab pos="228600" algn="l"/>
                <a:tab pos="571500" algn="l"/>
                <a:tab pos="914400" algn="l"/>
                <a:tab pos="1257300" algn="l"/>
                <a:tab pos="1600200" algn="l"/>
              </a:tabLst>
            </a:pPr>
            <a:r>
              <a:rPr lang="en-US" sz="1200" b="0" i="0" u="none" strike="noStrike" kern="1200" baseline="0" dirty="0" smtClean="0">
                <a:solidFill>
                  <a:schemeClr val="tx1"/>
                </a:solidFill>
                <a:latin typeface="Arial"/>
                <a:ea typeface="ＭＳ Ｐゴシック" pitchFamily="-1" charset="-128"/>
                <a:cs typeface="Arial"/>
              </a:rPr>
              <a:t>Crisis / Turning Point … Leadership – more (and better) leaders at all levels</a:t>
            </a:r>
          </a:p>
          <a:p>
            <a:pPr marL="228600" indent="-228600">
              <a:tabLst>
                <a:tab pos="228600" algn="l"/>
                <a:tab pos="571500" algn="l"/>
                <a:tab pos="914400" algn="l"/>
                <a:tab pos="1257300" algn="l"/>
                <a:tab pos="1600200" algn="l"/>
              </a:tabLst>
            </a:pPr>
            <a:endParaRPr lang="en-US" dirty="0" smtClean="0">
              <a:latin typeface="Arial"/>
              <a:cs typeface="Arial"/>
            </a:endParaRPr>
          </a:p>
          <a:p>
            <a:pPr marL="228600" indent="-228600">
              <a:tabLst>
                <a:tab pos="228600" algn="l"/>
                <a:tab pos="571500" algn="l"/>
                <a:tab pos="914400" algn="l"/>
                <a:tab pos="1257300" algn="l"/>
                <a:tab pos="1600200" algn="l"/>
              </a:tabLst>
            </a:pPr>
            <a:r>
              <a:rPr lang="en-US" b="1" dirty="0" smtClean="0">
                <a:latin typeface="Arial"/>
                <a:cs typeface="Arial"/>
              </a:rPr>
              <a:t>Maturity:</a:t>
            </a:r>
          </a:p>
          <a:p>
            <a:pPr marL="171450" indent="-171450">
              <a:buFont typeface="Arial"/>
              <a:buChar char="•"/>
            </a:pPr>
            <a:r>
              <a:rPr lang="en-US" sz="1200" b="0" i="0" u="none" strike="noStrike" kern="1200" baseline="0" dirty="0" smtClean="0">
                <a:solidFill>
                  <a:schemeClr val="tx1"/>
                </a:solidFill>
                <a:latin typeface="Arial"/>
                <a:ea typeface="ＭＳ Ｐゴシック" pitchFamily="-1" charset="-128"/>
                <a:cs typeface="Arial"/>
              </a:rPr>
              <a:t>The church is growing up. </a:t>
            </a:r>
          </a:p>
          <a:p>
            <a:pPr marL="171450" indent="-171450">
              <a:buFont typeface="Arial"/>
              <a:buChar char="•"/>
            </a:pPr>
            <a:r>
              <a:rPr lang="en-US" sz="1200" b="0" i="0" u="none" strike="noStrike" kern="1200" baseline="0" dirty="0" smtClean="0">
                <a:solidFill>
                  <a:schemeClr val="tx1"/>
                </a:solidFill>
                <a:latin typeface="Arial"/>
                <a:ea typeface="ＭＳ Ｐゴシック" pitchFamily="-1" charset="-128"/>
                <a:cs typeface="Arial"/>
              </a:rPr>
              <a:t>Everyone and everything is working together. </a:t>
            </a:r>
          </a:p>
          <a:p>
            <a:pPr marL="171450" indent="-171450">
              <a:buFont typeface="Arial"/>
              <a:buChar char="•"/>
            </a:pPr>
            <a:r>
              <a:rPr lang="en-US" sz="1200" b="0" i="0" u="none" strike="noStrike" kern="1200" baseline="0" dirty="0" smtClean="0">
                <a:solidFill>
                  <a:schemeClr val="tx1"/>
                </a:solidFill>
                <a:latin typeface="Arial"/>
                <a:ea typeface="ＭＳ Ｐゴシック" pitchFamily="-1" charset="-128"/>
                <a:cs typeface="Arial"/>
              </a:rPr>
              <a:t>Steps are taken to optimize effectiveness and sustain growth. </a:t>
            </a:r>
          </a:p>
          <a:p>
            <a:pPr marL="171450" indent="-171450">
              <a:buFont typeface="Arial"/>
              <a:buChar char="•"/>
            </a:pPr>
            <a:r>
              <a:rPr lang="en-US" sz="1200" b="1" i="0" u="none" strike="noStrike" kern="1200" baseline="0" dirty="0" smtClean="0">
                <a:solidFill>
                  <a:schemeClr val="tx1"/>
                </a:solidFill>
                <a:latin typeface="Arial"/>
                <a:ea typeface="ＭＳ Ｐゴシック" pitchFamily="-1" charset="-128"/>
                <a:cs typeface="Arial"/>
              </a:rPr>
              <a:t>The challenge is staying healthy!</a:t>
            </a:r>
            <a:endParaRPr lang="en-US" b="1" dirty="0" smtClean="0">
              <a:latin typeface="Arial"/>
              <a:cs typeface="Arial"/>
            </a:endParaRPr>
          </a:p>
          <a:p>
            <a:pPr marL="228600" indent="-228600">
              <a:tabLst>
                <a:tab pos="228600" algn="l"/>
                <a:tab pos="571500" algn="l"/>
                <a:tab pos="914400" algn="l"/>
                <a:tab pos="1257300" algn="l"/>
                <a:tab pos="1600200" algn="l"/>
              </a:tabLst>
            </a:pPr>
            <a:endParaRPr lang="en-US" dirty="0" smtClean="0">
              <a:latin typeface="Arial"/>
              <a:cs typeface="Arial"/>
            </a:endParaRPr>
          </a:p>
          <a:p>
            <a:pPr marL="228600" indent="-228600">
              <a:tabLst>
                <a:tab pos="228600" algn="l"/>
                <a:tab pos="571500" algn="l"/>
                <a:tab pos="914400" algn="l"/>
                <a:tab pos="1257300" algn="l"/>
                <a:tab pos="1600200" algn="l"/>
              </a:tabLst>
            </a:pPr>
            <a:r>
              <a:rPr lang="en-US" b="1" dirty="0" smtClean="0">
                <a:latin typeface="Arial"/>
                <a:cs typeface="Arial"/>
              </a:rPr>
              <a:t>CRSIS</a:t>
            </a:r>
            <a:r>
              <a:rPr lang="en-US" b="1" baseline="0" dirty="0" smtClean="0">
                <a:latin typeface="Arial"/>
                <a:cs typeface="Arial"/>
              </a:rPr>
              <a:t> in </a:t>
            </a:r>
            <a:r>
              <a:rPr lang="en-US" b="1" u="sng" baseline="0" dirty="0" smtClean="0">
                <a:latin typeface="Arial"/>
                <a:cs typeface="Arial"/>
              </a:rPr>
              <a:t>Stagnation… </a:t>
            </a:r>
            <a:r>
              <a:rPr lang="en-US" sz="1200" b="0" i="0" u="none" strike="noStrike" kern="1200" baseline="0" dirty="0" smtClean="0">
                <a:solidFill>
                  <a:schemeClr val="tx1"/>
                </a:solidFill>
                <a:latin typeface="Arial"/>
                <a:ea typeface="ＭＳ Ｐゴシック" pitchFamily="-1" charset="-128"/>
                <a:cs typeface="Arial"/>
              </a:rPr>
              <a:t>intentional revitalization</a:t>
            </a:r>
            <a:endParaRPr lang="en-US" b="1" u="sng" dirty="0" smtClean="0">
              <a:latin typeface="Arial"/>
              <a:cs typeface="Arial"/>
            </a:endParaRPr>
          </a:p>
          <a:p>
            <a:pPr marL="228600" indent="-228600">
              <a:buFont typeface="Arial"/>
              <a:buChar char="•"/>
              <a:tabLst>
                <a:tab pos="228600" algn="l"/>
                <a:tab pos="571500" algn="l"/>
                <a:tab pos="914400" algn="l"/>
                <a:tab pos="1257300" algn="l"/>
                <a:tab pos="1600200" algn="l"/>
              </a:tabLst>
            </a:pPr>
            <a:r>
              <a:rPr lang="en-US" sz="1200" b="0" i="0" u="none" strike="noStrike" kern="1200" baseline="0" dirty="0" smtClean="0">
                <a:solidFill>
                  <a:schemeClr val="tx1"/>
                </a:solidFill>
                <a:latin typeface="Arial"/>
                <a:ea typeface="ＭＳ Ｐゴシック" pitchFamily="-1" charset="-128"/>
                <a:cs typeface="Arial"/>
              </a:rPr>
              <a:t>Crisis / Turning Point … Renewal or Stagnation – Needing intentional reactivation</a:t>
            </a:r>
            <a:endParaRPr lang="en-US" dirty="0" smtClean="0">
              <a:latin typeface="Arial"/>
              <a:cs typeface="Arial"/>
            </a:endParaRPr>
          </a:p>
          <a:p>
            <a:pPr marL="228600" indent="-228600">
              <a:tabLst>
                <a:tab pos="228600" algn="l"/>
                <a:tab pos="571500" algn="l"/>
                <a:tab pos="914400" algn="l"/>
                <a:tab pos="1257300" algn="l"/>
                <a:tab pos="1600200" algn="l"/>
              </a:tabLst>
            </a:pPr>
            <a:endParaRPr lang="en-US" dirty="0" smtClean="0">
              <a:latin typeface="Arial"/>
              <a:cs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tabLst>
                <a:tab pos="228600" algn="l"/>
                <a:tab pos="571500" algn="l"/>
                <a:tab pos="914400" algn="l"/>
                <a:tab pos="1257300" algn="l"/>
                <a:tab pos="1600200" algn="l"/>
              </a:tabLst>
            </a:pPr>
            <a:r>
              <a:rPr lang="en-US" b="1" dirty="0" smtClean="0"/>
              <a:t>Maintenance:</a:t>
            </a:r>
          </a:p>
          <a:p>
            <a:pPr marL="171450" indent="-171450">
              <a:buFont typeface="Arial"/>
              <a:buChar char="•"/>
            </a:pPr>
            <a:r>
              <a:rPr lang="en-US" sz="1200" b="0" i="0" u="none" strike="noStrike" kern="1200" baseline="0" dirty="0" smtClean="0">
                <a:solidFill>
                  <a:schemeClr val="tx1"/>
                </a:solidFill>
                <a:latin typeface="+mn-lt"/>
                <a:ea typeface="ＭＳ Ｐゴシック" pitchFamily="-1" charset="-128"/>
                <a:cs typeface="ＭＳ Ｐゴシック" pitchFamily="-1" charset="-128"/>
              </a:rPr>
              <a:t>The church has stalled and moved into maintenance mode. </a:t>
            </a:r>
          </a:p>
          <a:p>
            <a:pPr marL="171450" indent="-171450">
              <a:buFont typeface="Arial"/>
              <a:buChar char="•"/>
            </a:pPr>
            <a:r>
              <a:rPr lang="en-US" sz="1200" b="0" i="0" u="none" strike="noStrike" kern="1200" baseline="0" dirty="0" smtClean="0">
                <a:solidFill>
                  <a:schemeClr val="tx1"/>
                </a:solidFill>
                <a:latin typeface="+mn-lt"/>
                <a:ea typeface="ＭＳ Ｐゴシック" pitchFamily="-1" charset="-128"/>
                <a:cs typeface="ＭＳ Ｐゴシック" pitchFamily="-1" charset="-128"/>
              </a:rPr>
              <a:t>Some people are remembering better days. </a:t>
            </a:r>
          </a:p>
          <a:p>
            <a:pPr marL="171450" indent="-171450">
              <a:buFont typeface="Arial"/>
              <a:buChar char="•"/>
            </a:pPr>
            <a:r>
              <a:rPr lang="en-US" sz="1200" b="0" i="0" u="none" strike="noStrike" kern="1200" baseline="0" dirty="0" smtClean="0">
                <a:solidFill>
                  <a:schemeClr val="tx1"/>
                </a:solidFill>
                <a:latin typeface="+mn-lt"/>
                <a:ea typeface="ＭＳ Ｐゴシック" pitchFamily="-1" charset="-128"/>
                <a:cs typeface="ＭＳ Ｐゴシック" pitchFamily="-1" charset="-128"/>
              </a:rPr>
              <a:t>Others are questioning the church’s direction and decisions.</a:t>
            </a:r>
            <a:endParaRPr lang="en-US" dirty="0" smtClean="0"/>
          </a:p>
          <a:p>
            <a:pPr marL="228600" indent="-228600">
              <a:tabLst>
                <a:tab pos="228600" algn="l"/>
                <a:tab pos="571500" algn="l"/>
                <a:tab pos="914400" algn="l"/>
                <a:tab pos="1257300" algn="l"/>
                <a:tab pos="1600200" algn="l"/>
              </a:tabLst>
            </a:pPr>
            <a:endParaRPr lang="en-US" b="1" dirty="0" smtClean="0"/>
          </a:p>
          <a:p>
            <a:pPr marL="228600" indent="-228600">
              <a:tabLst>
                <a:tab pos="228600" algn="l"/>
                <a:tab pos="571500" algn="l"/>
                <a:tab pos="914400" algn="l"/>
                <a:tab pos="1257300" algn="l"/>
                <a:tab pos="1600200" algn="l"/>
              </a:tabLst>
            </a:pPr>
            <a:r>
              <a:rPr lang="en-US" b="1" dirty="0" smtClean="0"/>
              <a:t>CRISIS is </a:t>
            </a:r>
            <a:r>
              <a:rPr lang="en-US" b="1" u="sng" dirty="0" smtClean="0"/>
              <a:t>Vision</a:t>
            </a:r>
            <a:r>
              <a:rPr lang="en-US" dirty="0" smtClean="0"/>
              <a:t>… Desire to protect the institution from people and change that will betray the past and accomplishments of the church.</a:t>
            </a:r>
          </a:p>
          <a:p>
            <a:pPr marL="228600" indent="-228600">
              <a:buFont typeface="Arial"/>
              <a:buChar char="•"/>
              <a:tabLst>
                <a:tab pos="228600" algn="l"/>
                <a:tab pos="571500" algn="l"/>
                <a:tab pos="914400" algn="l"/>
                <a:tab pos="1257300" algn="l"/>
                <a:tab pos="1600200" algn="l"/>
              </a:tabLst>
            </a:pPr>
            <a:r>
              <a:rPr lang="en-US" sz="1200" b="0" i="0" u="none" strike="noStrike" kern="1200" baseline="0" dirty="0" smtClean="0">
                <a:solidFill>
                  <a:schemeClr val="tx1"/>
                </a:solidFill>
                <a:latin typeface="+mn-lt"/>
                <a:ea typeface="ＭＳ Ｐゴシック" pitchFamily="-1" charset="-128"/>
                <a:cs typeface="ＭＳ Ｐゴシック" pitchFamily="-1" charset="-128"/>
              </a:rPr>
              <a:t>Crisis / Turning Point … Vision – recapture the dream or develop a new one</a:t>
            </a:r>
          </a:p>
          <a:p>
            <a:pPr marL="228600" indent="-228600">
              <a:tabLst>
                <a:tab pos="228600" algn="l"/>
                <a:tab pos="571500" algn="l"/>
                <a:tab pos="914400" algn="l"/>
                <a:tab pos="1257300" algn="l"/>
                <a:tab pos="1600200" algn="l"/>
              </a:tabLst>
            </a:pPr>
            <a:endParaRPr lang="en-US" dirty="0" smtClean="0"/>
          </a:p>
          <a:p>
            <a:pPr marL="228600" indent="-228600">
              <a:tabLst>
                <a:tab pos="228600" algn="l"/>
                <a:tab pos="571500" algn="l"/>
                <a:tab pos="914400" algn="l"/>
                <a:tab pos="1257300" algn="l"/>
                <a:tab pos="1600200" algn="l"/>
              </a:tabLst>
            </a:pPr>
            <a:r>
              <a:rPr lang="en-US" b="1" dirty="0" smtClean="0"/>
              <a:t>Decline:</a:t>
            </a:r>
          </a:p>
          <a:p>
            <a:pPr marL="171450" indent="-171450">
              <a:buFont typeface="Arial"/>
              <a:buChar char="•"/>
            </a:pPr>
            <a:r>
              <a:rPr lang="en-US" sz="1200" b="0" i="0" u="none" strike="noStrike" kern="1200" baseline="0" dirty="0" smtClean="0">
                <a:solidFill>
                  <a:schemeClr val="tx1"/>
                </a:solidFill>
                <a:latin typeface="+mn-lt"/>
                <a:ea typeface="ＭＳ Ｐゴシック" pitchFamily="-1" charset="-128"/>
                <a:cs typeface="ＭＳ Ｐゴシック" pitchFamily="-1" charset="-128"/>
              </a:rPr>
              <a:t>Problems are mounting. Ministries are dwindling. Resources are drying up. </a:t>
            </a:r>
          </a:p>
          <a:p>
            <a:pPr marL="171450" indent="-171450">
              <a:buFont typeface="Arial"/>
              <a:buChar char="•"/>
            </a:pPr>
            <a:r>
              <a:rPr lang="en-US" sz="1200" b="0" i="0" u="none" strike="noStrike" kern="1200" baseline="0" dirty="0" smtClean="0">
                <a:solidFill>
                  <a:schemeClr val="tx1"/>
                </a:solidFill>
                <a:latin typeface="+mn-lt"/>
                <a:ea typeface="ＭＳ Ｐゴシック" pitchFamily="-1" charset="-128"/>
                <a:cs typeface="ＭＳ Ｐゴシック" pitchFamily="-1" charset="-128"/>
              </a:rPr>
              <a:t>People are pointing fingers and blaming each other for the sad state of church affairs.</a:t>
            </a:r>
            <a:endParaRPr lang="en-US" dirty="0" smtClean="0"/>
          </a:p>
          <a:p>
            <a:pPr marL="228600" indent="-228600">
              <a:tabLst>
                <a:tab pos="228600" algn="l"/>
                <a:tab pos="571500" algn="l"/>
                <a:tab pos="914400" algn="l"/>
                <a:tab pos="1257300" algn="l"/>
                <a:tab pos="1600200" algn="l"/>
              </a:tabLst>
            </a:pPr>
            <a:endParaRPr lang="en-US" dirty="0" smtClean="0"/>
          </a:p>
          <a:p>
            <a:pPr marL="228600" indent="-228600">
              <a:tabLst>
                <a:tab pos="228600" algn="l"/>
                <a:tab pos="571500" algn="l"/>
                <a:tab pos="914400" algn="l"/>
                <a:tab pos="1257300" algn="l"/>
                <a:tab pos="1600200" algn="l"/>
              </a:tabLst>
            </a:pPr>
            <a:r>
              <a:rPr lang="en-US" b="1" dirty="0" smtClean="0"/>
              <a:t>CRISIS is </a:t>
            </a:r>
            <a:r>
              <a:rPr lang="en-US" b="1" u="sng" dirty="0" smtClean="0"/>
              <a:t>Control</a:t>
            </a:r>
            <a:r>
              <a:rPr lang="en-US" dirty="0" smtClean="0"/>
              <a:t>… Desire to blame and absolve responsibility of decline.</a:t>
            </a:r>
          </a:p>
          <a:p>
            <a:pPr marL="228600" indent="-228600">
              <a:buFont typeface="Arial"/>
              <a:buChar char="•"/>
              <a:tabLst>
                <a:tab pos="228600" algn="l"/>
                <a:tab pos="571500" algn="l"/>
                <a:tab pos="914400" algn="l"/>
                <a:tab pos="1257300" algn="l"/>
                <a:tab pos="1600200" algn="l"/>
              </a:tabLst>
            </a:pPr>
            <a:r>
              <a:rPr lang="en-US" sz="1200" b="0" i="0" u="none" strike="noStrike" kern="1200" baseline="0" dirty="0" smtClean="0">
                <a:solidFill>
                  <a:schemeClr val="tx1"/>
                </a:solidFill>
                <a:latin typeface="+mn-lt"/>
                <a:ea typeface="ＭＳ Ｐゴシック" pitchFamily="-1" charset="-128"/>
                <a:cs typeface="ＭＳ Ｐゴシック" pitchFamily="-1" charset="-128"/>
              </a:rPr>
              <a:t>Crisis / Turning Point …Control – survival means a battle for power</a:t>
            </a:r>
          </a:p>
          <a:p>
            <a:pPr marL="228600" indent="-228600">
              <a:buFont typeface="Arial"/>
              <a:buChar char="•"/>
              <a:tabLst>
                <a:tab pos="228600" algn="l"/>
                <a:tab pos="571500" algn="l"/>
                <a:tab pos="914400" algn="l"/>
                <a:tab pos="1257300" algn="l"/>
                <a:tab pos="1600200" algn="l"/>
              </a:tabLst>
            </a:pPr>
            <a:endParaRPr lang="en-US" sz="1200" b="0" i="0" u="none" strike="noStrike" kern="1200" baseline="0" dirty="0" smtClean="0">
              <a:solidFill>
                <a:schemeClr val="tx1"/>
              </a:solidFill>
              <a:latin typeface="+mn-lt"/>
              <a:ea typeface="ＭＳ Ｐゴシック" pitchFamily="-1" charset="-128"/>
              <a:cs typeface="ＭＳ Ｐゴシック" pitchFamily="-1" charset="-128"/>
            </a:endParaRPr>
          </a:p>
          <a:p>
            <a:pPr marL="0" indent="0">
              <a:buFont typeface="Arial"/>
              <a:buNone/>
              <a:tabLst>
                <a:tab pos="228600" algn="l"/>
                <a:tab pos="571500" algn="l"/>
                <a:tab pos="914400" algn="l"/>
                <a:tab pos="1257300" algn="l"/>
                <a:tab pos="1600200" algn="l"/>
              </a:tabLst>
            </a:pPr>
            <a:r>
              <a:rPr lang="en-US" sz="1200" b="1" i="0" u="none" strike="noStrike" kern="1200" baseline="0" dirty="0" smtClean="0">
                <a:solidFill>
                  <a:schemeClr val="tx1"/>
                </a:solidFill>
                <a:latin typeface="+mn-lt"/>
                <a:ea typeface="ＭＳ Ｐゴシック" pitchFamily="-1" charset="-128"/>
                <a:cs typeface="ＭＳ Ｐゴシック" pitchFamily="-1" charset="-128"/>
              </a:rPr>
              <a:t>Death:</a:t>
            </a:r>
          </a:p>
          <a:p>
            <a:pPr marL="0" indent="0">
              <a:buFont typeface="Arial"/>
              <a:buNone/>
              <a:tabLst>
                <a:tab pos="228600" algn="l"/>
                <a:tab pos="571500" algn="l"/>
                <a:tab pos="914400" algn="l"/>
                <a:tab pos="1257300" algn="l"/>
                <a:tab pos="1600200" algn="l"/>
              </a:tabLst>
            </a:pPr>
            <a:r>
              <a:rPr lang="en-US" sz="1200" b="1" i="0" u="none" strike="noStrike" kern="1200" baseline="0" dirty="0" smtClean="0">
                <a:solidFill>
                  <a:schemeClr val="tx1"/>
                </a:solidFill>
                <a:latin typeface="+mn-lt"/>
                <a:ea typeface="ＭＳ Ｐゴシック" pitchFamily="-1" charset="-128"/>
                <a:cs typeface="ＭＳ Ｐゴシック" pitchFamily="-1" charset="-128"/>
              </a:rPr>
              <a:t>CRISIS: </a:t>
            </a:r>
            <a:r>
              <a:rPr lang="en-US" sz="1200" b="0" i="0" u="none" strike="noStrike" kern="1200" baseline="0" dirty="0" smtClean="0">
                <a:solidFill>
                  <a:schemeClr val="tx1"/>
                </a:solidFill>
                <a:latin typeface="+mn-lt"/>
                <a:ea typeface="ＭＳ Ｐゴシック" pitchFamily="-1" charset="-128"/>
                <a:cs typeface="ＭＳ Ｐゴシック" pitchFamily="-1" charset="-128"/>
              </a:rPr>
              <a:t>Who will conduct the funeral.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C8C5BB-BCC2-A041-9692-4AF7B061027B}" type="slidenum">
              <a:rPr lang="en-US" smtClean="0"/>
              <a:pPr>
                <a:defRPr/>
              </a:pPr>
              <a:t>87</a:t>
            </a:fld>
            <a:endParaRPr lang="en-US"/>
          </a:p>
        </p:txBody>
      </p:sp>
    </p:spTree>
    <p:extLst>
      <p:ext uri="{BB962C8B-B14F-4D97-AF65-F5344CB8AC3E}">
        <p14:creationId xmlns:p14="http://schemas.microsoft.com/office/powerpoint/2010/main" val="35813295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833489-8642-47C8-A74A-16A53D6EB437}" type="slidenum">
              <a:rPr lang="en-US"/>
              <a:pPr/>
              <a:t>88</a:t>
            </a:fld>
            <a:endParaRPr lang="en-US"/>
          </a:p>
        </p:txBody>
      </p:sp>
      <p:sp>
        <p:nvSpPr>
          <p:cNvPr id="996354" name="Rectangle 2"/>
          <p:cNvSpPr>
            <a:spLocks noGrp="1" noRot="1" noChangeAspect="1" noChangeArrowheads="1" noTextEdit="1"/>
          </p:cNvSpPr>
          <p:nvPr>
            <p:ph type="sldImg"/>
          </p:nvPr>
        </p:nvSpPr>
        <p:spPr>
          <a:xfrm>
            <a:off x="4295775" y="447675"/>
            <a:ext cx="2844800" cy="1600200"/>
          </a:xfrm>
          <a:ln/>
        </p:spPr>
      </p:sp>
      <p:sp>
        <p:nvSpPr>
          <p:cNvPr id="996355" name="Rectangle 3"/>
          <p:cNvSpPr>
            <a:spLocks noGrp="1" noChangeArrowheads="1"/>
          </p:cNvSpPr>
          <p:nvPr>
            <p:ph type="body" idx="1"/>
          </p:nvPr>
        </p:nvSpPr>
        <p:spPr>
          <a:xfrm>
            <a:off x="0" y="453777"/>
            <a:ext cx="4495800" cy="8156836"/>
          </a:xfrm>
        </p:spPr>
        <p:txBody>
          <a:bodyPr/>
          <a:lstStyle/>
          <a:p>
            <a:pPr marL="228600" indent="-228600" algn="r">
              <a:tabLst>
                <a:tab pos="228600" algn="l"/>
                <a:tab pos="571500" algn="l"/>
                <a:tab pos="914400" algn="l"/>
                <a:tab pos="1257300" algn="l"/>
                <a:tab pos="1600200" algn="l"/>
              </a:tabLst>
            </a:pPr>
            <a:r>
              <a:rPr lang="en-US" b="1" dirty="0"/>
              <a:t>[ Quickly hi-lite the six stages</a:t>
            </a:r>
            <a:r>
              <a:rPr lang="en-US" dirty="0"/>
              <a:t>]</a:t>
            </a:r>
          </a:p>
          <a:p>
            <a:pPr marL="228600" indent="-228600">
              <a:tabLst>
                <a:tab pos="228600" algn="l"/>
                <a:tab pos="571500" algn="l"/>
                <a:tab pos="914400" algn="l"/>
                <a:tab pos="1257300" algn="l"/>
                <a:tab pos="1600200" algn="l"/>
              </a:tabLst>
            </a:pPr>
            <a:endParaRPr lang="en-US" dirty="0"/>
          </a:p>
          <a:p>
            <a:pPr marL="228600" indent="-228600">
              <a:tabLst>
                <a:tab pos="228600" algn="l"/>
                <a:tab pos="571500" algn="l"/>
                <a:tab pos="914400" algn="l"/>
                <a:tab pos="1257300" algn="l"/>
                <a:tab pos="1600200" algn="l"/>
              </a:tabLst>
            </a:pPr>
            <a:r>
              <a:rPr lang="en-US" dirty="0" smtClean="0"/>
              <a:t>Self</a:t>
            </a:r>
            <a:r>
              <a:rPr lang="en-US" baseline="0" dirty="0" smtClean="0"/>
              <a:t> explanatory, read off screen and expand on briefly.</a:t>
            </a:r>
            <a:endParaRPr lang="en-US" dirty="0"/>
          </a:p>
          <a:p>
            <a:pPr marL="228600" indent="-228600">
              <a:tabLst>
                <a:tab pos="228600" algn="l"/>
                <a:tab pos="571500" algn="l"/>
                <a:tab pos="914400" algn="l"/>
                <a:tab pos="1257300" algn="l"/>
                <a:tab pos="1600200" algn="l"/>
              </a:tabLst>
            </a:pP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smtClean="0"/>
              <a:t>Here are your options…</a:t>
            </a:r>
          </a:p>
          <a:p>
            <a:pPr>
              <a:spcBef>
                <a:spcPts val="0"/>
              </a:spcBef>
              <a:spcAft>
                <a:spcPts val="0"/>
              </a:spcAft>
            </a:pPr>
            <a:endParaRPr lang="en-US" sz="1200" b="1" i="0" u="none" strike="noStrike" kern="1200" baseline="0" dirty="0" smtClean="0">
              <a:solidFill>
                <a:schemeClr val="tx1"/>
              </a:solidFill>
              <a:latin typeface="+mn-lt"/>
              <a:ea typeface="ＭＳ Ｐゴシック" pitchFamily="-1" charset="-128"/>
              <a:cs typeface="ＭＳ Ｐゴシック" pitchFamily="-1" charset="-128"/>
            </a:endParaRPr>
          </a:p>
          <a:p>
            <a:pPr>
              <a:spcBef>
                <a:spcPts val="0"/>
              </a:spcBef>
              <a:spcAft>
                <a:spcPts val="0"/>
              </a:spcAft>
            </a:pPr>
            <a:r>
              <a:rPr lang="en-US" sz="1200" b="1" i="0" u="none" strike="noStrike" kern="1200" baseline="0" dirty="0" smtClean="0">
                <a:solidFill>
                  <a:schemeClr val="tx1"/>
                </a:solidFill>
                <a:latin typeface="+mn-lt"/>
                <a:ea typeface="ＭＳ Ｐゴシック" pitchFamily="-1" charset="-128"/>
                <a:cs typeface="ＭＳ Ｐゴシック" pitchFamily="-1" charset="-128"/>
              </a:rPr>
              <a:t>PLANT </a:t>
            </a:r>
            <a:r>
              <a:rPr lang="en-US" sz="1200" b="0" i="0" u="none" strike="noStrike" kern="1200" baseline="0" dirty="0" smtClean="0">
                <a:solidFill>
                  <a:schemeClr val="tx1"/>
                </a:solidFill>
                <a:latin typeface="+mn-lt"/>
                <a:ea typeface="ＭＳ Ｐゴシック" pitchFamily="-1" charset="-128"/>
                <a:cs typeface="ＭＳ Ｐゴシック" pitchFamily="-1" charset="-128"/>
              </a:rPr>
              <a:t>… A new church beginning in a community – either starting from “scratch” or launching with the help of a parent church, District or other sponsors.</a:t>
            </a:r>
          </a:p>
          <a:p>
            <a:pPr>
              <a:spcBef>
                <a:spcPts val="0"/>
              </a:spcBef>
              <a:spcAft>
                <a:spcPts val="0"/>
              </a:spcAft>
            </a:pPr>
            <a:endParaRPr lang="en-US" sz="1200" b="0" i="0" u="none" strike="noStrike" kern="1200" baseline="0" dirty="0" smtClean="0">
              <a:solidFill>
                <a:schemeClr val="tx1"/>
              </a:solidFill>
              <a:latin typeface="+mn-lt"/>
              <a:ea typeface="ＭＳ Ｐゴシック" pitchFamily="-1" charset="-128"/>
              <a:cs typeface="ＭＳ Ｐゴシック" pitchFamily="-1" charset="-128"/>
            </a:endParaRPr>
          </a:p>
          <a:p>
            <a:pPr>
              <a:spcBef>
                <a:spcPts val="0"/>
              </a:spcBef>
              <a:spcAft>
                <a:spcPts val="0"/>
              </a:spcAft>
            </a:pPr>
            <a:r>
              <a:rPr lang="en-US" sz="1200" b="1" i="0" u="none" strike="noStrike" kern="1200" baseline="0" dirty="0" smtClean="0">
                <a:solidFill>
                  <a:schemeClr val="tx1"/>
                </a:solidFill>
                <a:latin typeface="+mn-lt"/>
                <a:ea typeface="ＭＳ Ｐゴシック" pitchFamily="-1" charset="-128"/>
                <a:cs typeface="ＭＳ Ｐゴシック" pitchFamily="-1" charset="-128"/>
              </a:rPr>
              <a:t> (RE)PLANT </a:t>
            </a:r>
            <a:r>
              <a:rPr lang="en-US" sz="1200" b="0" i="0" u="none" strike="noStrike" kern="1200" baseline="0" dirty="0" smtClean="0">
                <a:solidFill>
                  <a:schemeClr val="tx1"/>
                </a:solidFill>
                <a:latin typeface="+mn-lt"/>
                <a:ea typeface="ＭＳ Ｐゴシック" pitchFamily="-1" charset="-128"/>
                <a:cs typeface="ＭＳ Ｐゴシック" pitchFamily="-1" charset="-128"/>
              </a:rPr>
              <a:t>… A completely new church that results from the closing of a previous one (sometimes started in same location with the existing facility) or an intentional starting over with the remnant of an unsuccessful church planting effort.</a:t>
            </a:r>
          </a:p>
          <a:p>
            <a:pPr>
              <a:spcBef>
                <a:spcPts val="0"/>
              </a:spcBef>
              <a:spcAft>
                <a:spcPts val="0"/>
              </a:spcAft>
            </a:pPr>
            <a:endParaRPr lang="en-US" sz="1200" b="0" i="0" u="none" strike="noStrike" kern="1200" baseline="0" dirty="0" smtClean="0">
              <a:solidFill>
                <a:schemeClr val="tx1"/>
              </a:solidFill>
              <a:latin typeface="+mn-lt"/>
              <a:ea typeface="ＭＳ Ｐゴシック" pitchFamily="-1" charset="-128"/>
              <a:cs typeface="ＭＳ Ｐゴシック" pitchFamily="-1" charset="-128"/>
            </a:endParaRPr>
          </a:p>
          <a:p>
            <a:pPr>
              <a:spcBef>
                <a:spcPts val="0"/>
              </a:spcBef>
              <a:spcAft>
                <a:spcPts val="0"/>
              </a:spcAft>
            </a:pPr>
            <a:r>
              <a:rPr lang="en-US" sz="1200" b="1" i="0" u="none" strike="noStrike" kern="1200" baseline="0" dirty="0" smtClean="0">
                <a:solidFill>
                  <a:schemeClr val="tx1"/>
                </a:solidFill>
                <a:latin typeface="+mn-lt"/>
                <a:ea typeface="ＭＳ Ｐゴシック" pitchFamily="-1" charset="-128"/>
                <a:cs typeface="ＭＳ Ｐゴシック" pitchFamily="-1" charset="-128"/>
              </a:rPr>
              <a:t>RESOURCE</a:t>
            </a:r>
            <a:r>
              <a:rPr lang="en-US" sz="1200" b="0" i="0" u="none" strike="noStrike" kern="1200" baseline="0" dirty="0" smtClean="0">
                <a:solidFill>
                  <a:schemeClr val="tx1"/>
                </a:solidFill>
                <a:latin typeface="+mn-lt"/>
                <a:ea typeface="ＭＳ Ｐゴシック" pitchFamily="-1" charset="-128"/>
                <a:cs typeface="ＭＳ Ｐゴシック" pitchFamily="-1" charset="-128"/>
              </a:rPr>
              <a:t> … A healthy and growing church that is fulfilling its vision – it simply needs fresh resources and it is usually asked to provide resources. </a:t>
            </a:r>
          </a:p>
          <a:p>
            <a:pPr>
              <a:spcBef>
                <a:spcPts val="0"/>
              </a:spcBef>
              <a:spcAft>
                <a:spcPts val="0"/>
              </a:spcAft>
            </a:pPr>
            <a:r>
              <a:rPr lang="en-US" sz="1200" b="0" i="0" u="none" strike="noStrike" kern="1200" baseline="0" dirty="0" smtClean="0">
                <a:solidFill>
                  <a:schemeClr val="tx1"/>
                </a:solidFill>
                <a:latin typeface="+mn-lt"/>
                <a:ea typeface="ＭＳ Ｐゴシック" pitchFamily="-1" charset="-128"/>
                <a:cs typeface="ＭＳ Ｐゴシック" pitchFamily="-1" charset="-128"/>
              </a:rPr>
              <a:t>This church has the capacity of becoming a church-planting parent or partner, a model church and a teaching church.</a:t>
            </a:r>
          </a:p>
          <a:p>
            <a:pPr>
              <a:spcBef>
                <a:spcPts val="0"/>
              </a:spcBef>
              <a:spcAft>
                <a:spcPts val="0"/>
              </a:spcAft>
            </a:pPr>
            <a:endParaRPr lang="en-US" sz="1200" b="1" i="0" u="none" strike="noStrike" kern="1200" baseline="0" dirty="0" smtClean="0">
              <a:solidFill>
                <a:schemeClr val="tx1"/>
              </a:solidFill>
              <a:latin typeface="+mn-lt"/>
              <a:ea typeface="ＭＳ Ｐゴシック" pitchFamily="-1" charset="-128"/>
              <a:cs typeface="ＭＳ Ｐゴシック" pitchFamily="-1" charset="-128"/>
            </a:endParaRPr>
          </a:p>
          <a:p>
            <a:pPr>
              <a:spcBef>
                <a:spcPts val="0"/>
              </a:spcBef>
              <a:spcAft>
                <a:spcPts val="0"/>
              </a:spcAft>
            </a:pPr>
            <a:r>
              <a:rPr lang="en-US" sz="1200" b="1" i="0" u="none" strike="noStrike" kern="1200" baseline="0" dirty="0" smtClean="0">
                <a:solidFill>
                  <a:schemeClr val="tx1"/>
                </a:solidFill>
                <a:latin typeface="+mn-lt"/>
                <a:ea typeface="ＭＳ Ｐゴシック" pitchFamily="-1" charset="-128"/>
                <a:cs typeface="ＭＳ Ｐゴシック" pitchFamily="-1" charset="-128"/>
              </a:rPr>
              <a:t>REFOCUS</a:t>
            </a:r>
            <a:r>
              <a:rPr lang="en-US" sz="1200" b="0" i="0" u="none" strike="noStrike" kern="1200" baseline="0" dirty="0" smtClean="0">
                <a:solidFill>
                  <a:schemeClr val="tx1"/>
                </a:solidFill>
                <a:latin typeface="+mn-lt"/>
                <a:ea typeface="ＭＳ Ｐゴシック" pitchFamily="-1" charset="-128"/>
                <a:cs typeface="ＭＳ Ｐゴシック" pitchFamily="-1" charset="-128"/>
              </a:rPr>
              <a:t> … A maintenance-minded church that needs to clarify its vision and get back on mission to experience renewed growth patterns and regain its effectiveness. As it refocuses, this church will gain the capacity to become a church-planting parent or partner, a model church and a teaching church.</a:t>
            </a:r>
          </a:p>
          <a:p>
            <a:pPr>
              <a:spcBef>
                <a:spcPts val="0"/>
              </a:spcBef>
              <a:spcAft>
                <a:spcPts val="0"/>
              </a:spcAft>
            </a:pPr>
            <a:endParaRPr lang="en-US" sz="1200" b="0" i="0" u="none" strike="noStrike" kern="1200" baseline="0" dirty="0" smtClean="0">
              <a:solidFill>
                <a:schemeClr val="tx1"/>
              </a:solidFill>
              <a:latin typeface="+mn-lt"/>
              <a:ea typeface="ＭＳ Ｐゴシック" pitchFamily="-1" charset="-128"/>
              <a:cs typeface="ＭＳ Ｐゴシック" pitchFamily="-1" charset="-128"/>
            </a:endParaRPr>
          </a:p>
          <a:p>
            <a:pPr>
              <a:spcBef>
                <a:spcPts val="0"/>
              </a:spcBef>
              <a:spcAft>
                <a:spcPts val="0"/>
              </a:spcAft>
            </a:pPr>
            <a:r>
              <a:rPr lang="en-US" sz="1200" b="1" i="0" u="none" strike="noStrike" kern="1200" baseline="0" dirty="0" smtClean="0">
                <a:solidFill>
                  <a:schemeClr val="tx1"/>
                </a:solidFill>
                <a:latin typeface="+mn-lt"/>
                <a:ea typeface="ＭＳ Ｐゴシック" pitchFamily="-1" charset="-128"/>
                <a:cs typeface="ＭＳ Ｐゴシック" pitchFamily="-1" charset="-128"/>
              </a:rPr>
              <a:t>RETURN</a:t>
            </a:r>
            <a:r>
              <a:rPr lang="en-US" sz="1200" b="0" i="0" u="none" strike="noStrike" kern="1200" baseline="0" dirty="0" smtClean="0">
                <a:solidFill>
                  <a:schemeClr val="tx1"/>
                </a:solidFill>
                <a:latin typeface="+mn-lt"/>
                <a:ea typeface="ＭＳ Ｐゴシック" pitchFamily="-1" charset="-128"/>
                <a:cs typeface="ＭＳ Ｐゴシック" pitchFamily="-1" charset="-128"/>
              </a:rPr>
              <a:t> … A struggling church that must take aggressive steps to restore its mission and experience major turn-around in its ministries, if it is to ever have the potential of becoming a church-planting parent or partner, model or teaching church.</a:t>
            </a:r>
            <a:endParaRPr lang="en-US" dirty="0"/>
          </a:p>
        </p:txBody>
      </p:sp>
      <p:sp>
        <p:nvSpPr>
          <p:cNvPr id="4" name="Slide Number Placeholder 3"/>
          <p:cNvSpPr>
            <a:spLocks noGrp="1"/>
          </p:cNvSpPr>
          <p:nvPr>
            <p:ph type="sldNum" sz="quarter" idx="10"/>
          </p:nvPr>
        </p:nvSpPr>
        <p:spPr/>
        <p:txBody>
          <a:bodyPr/>
          <a:lstStyle/>
          <a:p>
            <a:pPr>
              <a:defRPr/>
            </a:pPr>
            <a:fld id="{59C8C5BB-BCC2-A041-9692-4AF7B061027B}" type="slidenum">
              <a:rPr lang="en-US" smtClean="0"/>
              <a:pPr>
                <a:defRPr/>
              </a:pPr>
              <a:t>89</a:t>
            </a:fld>
            <a:endParaRPr lang="en-US"/>
          </a:p>
        </p:txBody>
      </p:sp>
    </p:spTree>
    <p:extLst>
      <p:ext uri="{BB962C8B-B14F-4D97-AF65-F5344CB8AC3E}">
        <p14:creationId xmlns:p14="http://schemas.microsoft.com/office/powerpoint/2010/main" val="23638860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89E5B-E9A3-4DF5-803E-D185367F958B}" type="slidenum">
              <a:rPr lang="en-US"/>
              <a:pPr/>
              <a:t>90</a:t>
            </a:fld>
            <a:endParaRPr lang="en-US"/>
          </a:p>
        </p:txBody>
      </p:sp>
      <p:sp>
        <p:nvSpPr>
          <p:cNvPr id="1001474" name="Rectangle 2"/>
          <p:cNvSpPr>
            <a:spLocks noGrp="1" noRot="1" noChangeAspect="1" noChangeArrowheads="1" noTextEdit="1"/>
          </p:cNvSpPr>
          <p:nvPr>
            <p:ph type="sldImg"/>
          </p:nvPr>
        </p:nvSpPr>
        <p:spPr>
          <a:xfrm>
            <a:off x="4295775" y="447675"/>
            <a:ext cx="2844800" cy="1600200"/>
          </a:xfrm>
          <a:ln/>
        </p:spPr>
      </p:sp>
      <p:sp>
        <p:nvSpPr>
          <p:cNvPr id="1001475" name="Rectangle 3"/>
          <p:cNvSpPr>
            <a:spLocks noGrp="1" noChangeArrowheads="1"/>
          </p:cNvSpPr>
          <p:nvPr>
            <p:ph type="body" idx="1"/>
          </p:nvPr>
        </p:nvSpPr>
        <p:spPr>
          <a:xfrm>
            <a:off x="0" y="453777"/>
            <a:ext cx="4495800" cy="8156836"/>
          </a:xfrm>
        </p:spPr>
        <p:txBody>
          <a:bodyPr/>
          <a:lstStyle/>
          <a:p>
            <a:pPr marL="228600" indent="-228600">
              <a:tabLst>
                <a:tab pos="228600" algn="l"/>
                <a:tab pos="571500" algn="l"/>
                <a:tab pos="914400" algn="l"/>
                <a:tab pos="1257300" algn="l"/>
                <a:tab pos="1600200" algn="l"/>
              </a:tabLst>
            </a:pPr>
            <a:r>
              <a:rPr lang="en-US" dirty="0" smtClean="0"/>
              <a:t>When</a:t>
            </a:r>
            <a:r>
              <a:rPr lang="en-US" baseline="0" dirty="0" smtClean="0"/>
              <a:t> the church is in free fall has been experiencing prolonged decline even returning to (</a:t>
            </a:r>
            <a:r>
              <a:rPr lang="en-US" b="1" baseline="0" dirty="0" smtClean="0"/>
              <a:t>CLICK</a:t>
            </a:r>
            <a:r>
              <a:rPr lang="en-US" baseline="0" dirty="0" smtClean="0"/>
              <a:t>) maintenance stage seems like success. </a:t>
            </a:r>
          </a:p>
          <a:p>
            <a:pPr marL="228600" indent="-228600">
              <a:tabLst>
                <a:tab pos="228600" algn="l"/>
                <a:tab pos="571500" algn="l"/>
                <a:tab pos="914400" algn="l"/>
                <a:tab pos="1257300" algn="l"/>
                <a:tab pos="1600200" algn="l"/>
              </a:tabLst>
            </a:pPr>
            <a:r>
              <a:rPr lang="en-US" baseline="0" dirty="0" smtClean="0"/>
              <a:t>The problem is that decline will come quicker next time.</a:t>
            </a:r>
          </a:p>
          <a:p>
            <a:pPr marL="228600" indent="-228600">
              <a:tabLst>
                <a:tab pos="228600" algn="l"/>
                <a:tab pos="571500" algn="l"/>
                <a:tab pos="914400" algn="l"/>
                <a:tab pos="1257300" algn="l"/>
                <a:tab pos="1600200" algn="l"/>
              </a:tabLst>
            </a:pPr>
            <a:r>
              <a:rPr lang="en-US" baseline="0" dirty="0" smtClean="0"/>
              <a:t>Drastic and possibly painfully uncomfortable measures are called for here.</a:t>
            </a:r>
          </a:p>
          <a:p>
            <a:pPr marL="228600" indent="-228600">
              <a:tabLst>
                <a:tab pos="228600" algn="l"/>
                <a:tab pos="571500" algn="l"/>
                <a:tab pos="914400" algn="l"/>
                <a:tab pos="1257300" algn="l"/>
                <a:tab pos="1600200" algn="l"/>
              </a:tabLst>
            </a:pPr>
            <a:r>
              <a:rPr lang="en-US" baseline="0" dirty="0" smtClean="0"/>
              <a:t>(CLICK) but maintenance status is not an option.</a:t>
            </a: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62BAA5-0480-42CE-908F-56787173711E}" type="slidenum">
              <a:rPr lang="en-US"/>
              <a:pPr/>
              <a:t>91</a:t>
            </a:fld>
            <a:endParaRPr lang="en-US"/>
          </a:p>
        </p:txBody>
      </p:sp>
      <p:sp>
        <p:nvSpPr>
          <p:cNvPr id="1003522" name="Rectangle 2"/>
          <p:cNvSpPr>
            <a:spLocks noGrp="1" noRot="1" noChangeAspect="1" noChangeArrowheads="1" noTextEdit="1"/>
          </p:cNvSpPr>
          <p:nvPr>
            <p:ph type="sldImg"/>
          </p:nvPr>
        </p:nvSpPr>
        <p:spPr>
          <a:xfrm>
            <a:off x="4295775" y="447675"/>
            <a:ext cx="2844800" cy="1600200"/>
          </a:xfrm>
          <a:ln/>
        </p:spPr>
      </p:sp>
      <p:sp>
        <p:nvSpPr>
          <p:cNvPr id="1003523" name="Rectangle 3"/>
          <p:cNvSpPr>
            <a:spLocks noGrp="1" noChangeArrowheads="1"/>
          </p:cNvSpPr>
          <p:nvPr>
            <p:ph type="body" idx="1"/>
          </p:nvPr>
        </p:nvSpPr>
        <p:spPr>
          <a:xfrm>
            <a:off x="0" y="453777"/>
            <a:ext cx="4495800" cy="8156836"/>
          </a:xfrm>
        </p:spPr>
        <p:txBody>
          <a:bodyPr/>
          <a:lstStyle/>
          <a:p>
            <a:pPr marL="228600" indent="-228600">
              <a:tabLst>
                <a:tab pos="228600" algn="l"/>
                <a:tab pos="571500" algn="l"/>
                <a:tab pos="914400" algn="l"/>
                <a:tab pos="1257300" algn="l"/>
                <a:tab pos="1600200" algn="l"/>
              </a:tabLst>
            </a:pPr>
            <a:r>
              <a:rPr lang="en-US" b="1" dirty="0" smtClean="0"/>
              <a:t>Question:</a:t>
            </a:r>
            <a:r>
              <a:rPr lang="en-US" b="1" baseline="0" dirty="0" smtClean="0"/>
              <a:t> </a:t>
            </a:r>
            <a:r>
              <a:rPr lang="en-US" baseline="0" dirty="0" smtClean="0"/>
              <a:t>Where does this church need to focus?</a:t>
            </a:r>
          </a:p>
          <a:p>
            <a:pPr marL="228600" indent="-228600">
              <a:tabLst>
                <a:tab pos="228600" algn="l"/>
                <a:tab pos="571500" algn="l"/>
                <a:tab pos="914400" algn="l"/>
                <a:tab pos="1257300" algn="l"/>
                <a:tab pos="1600200" algn="l"/>
              </a:tabLst>
            </a:pPr>
            <a:endParaRPr lang="en-US" b="1" baseline="0" dirty="0" smtClean="0"/>
          </a:p>
          <a:p>
            <a:pPr marL="228600" indent="-228600">
              <a:tabLst>
                <a:tab pos="228600" algn="l"/>
                <a:tab pos="571500" algn="l"/>
                <a:tab pos="914400" algn="l"/>
                <a:tab pos="1257300" algn="l"/>
                <a:tab pos="1600200" algn="l"/>
              </a:tabLst>
            </a:pPr>
            <a:r>
              <a:rPr lang="en-US" b="1" baseline="0" dirty="0" smtClean="0"/>
              <a:t>(CLICK) </a:t>
            </a:r>
            <a:r>
              <a:rPr lang="en-US" baseline="0" dirty="0" smtClean="0"/>
              <a:t>It needs to dream again.</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48258B-B1BC-4A04-8F48-48168AEEDAAF}" type="slidenum">
              <a:rPr lang="en-US"/>
              <a:pPr/>
              <a:t>92</a:t>
            </a:fld>
            <a:endParaRPr lang="en-US"/>
          </a:p>
        </p:txBody>
      </p:sp>
      <p:sp>
        <p:nvSpPr>
          <p:cNvPr id="1005570" name="Rectangle 2"/>
          <p:cNvSpPr>
            <a:spLocks noGrp="1" noRot="1" noChangeAspect="1" noChangeArrowheads="1" noTextEdit="1"/>
          </p:cNvSpPr>
          <p:nvPr>
            <p:ph type="sldImg"/>
          </p:nvPr>
        </p:nvSpPr>
        <p:spPr>
          <a:xfrm>
            <a:off x="4295775" y="447675"/>
            <a:ext cx="2844800" cy="1600200"/>
          </a:xfrm>
          <a:ln/>
        </p:spPr>
      </p:sp>
      <p:sp>
        <p:nvSpPr>
          <p:cNvPr id="1005571" name="Rectangle 3"/>
          <p:cNvSpPr>
            <a:spLocks noGrp="1" noChangeArrowheads="1"/>
          </p:cNvSpPr>
          <p:nvPr>
            <p:ph type="body" idx="1"/>
          </p:nvPr>
        </p:nvSpPr>
        <p:spPr>
          <a:xfrm>
            <a:off x="0" y="453777"/>
            <a:ext cx="4495800" cy="8156836"/>
          </a:xfrm>
        </p:spPr>
        <p:txBody>
          <a:bodyPr/>
          <a:lstStyle/>
          <a:p>
            <a:pPr marL="228600" indent="-228600">
              <a:tabLst>
                <a:tab pos="228600" algn="l"/>
                <a:tab pos="571500" algn="l"/>
                <a:tab pos="914400" algn="l"/>
                <a:tab pos="1257300" algn="l"/>
                <a:tab pos="1600200" algn="l"/>
              </a:tabLst>
            </a:pPr>
            <a:r>
              <a:rPr lang="en-US" dirty="0"/>
              <a:t>What is the point?</a:t>
            </a:r>
          </a:p>
          <a:p>
            <a:pPr marL="228600" indent="-228600">
              <a:tabLst>
                <a:tab pos="228600" algn="l"/>
                <a:tab pos="571500" algn="l"/>
                <a:tab pos="914400" algn="l"/>
                <a:tab pos="1257300" algn="l"/>
                <a:tab pos="1600200" algn="l"/>
              </a:tabLst>
            </a:pPr>
            <a:r>
              <a:rPr lang="en-US" dirty="0" smtClean="0"/>
              <a:t>The realization that the further </a:t>
            </a:r>
            <a:r>
              <a:rPr lang="en-US" dirty="0"/>
              <a:t>down you go…. The more </a:t>
            </a:r>
            <a:r>
              <a:rPr lang="en-US" b="1" u="sng" dirty="0"/>
              <a:t>difficult</a:t>
            </a:r>
            <a:r>
              <a:rPr lang="en-US" dirty="0"/>
              <a:t> the prospect of </a:t>
            </a:r>
            <a:r>
              <a:rPr lang="en-US" dirty="0" smtClean="0"/>
              <a:t>reactivation.</a:t>
            </a:r>
            <a:endParaRPr lang="en-CA"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620777-7207-4495-8E32-32FA81825D62}" type="slidenum">
              <a:rPr lang="en-US"/>
              <a:pPr/>
              <a:t>93</a:t>
            </a:fld>
            <a:endParaRPr lang="en-US"/>
          </a:p>
        </p:txBody>
      </p:sp>
      <p:sp>
        <p:nvSpPr>
          <p:cNvPr id="1016834" name="Rectangle 2"/>
          <p:cNvSpPr>
            <a:spLocks noGrp="1" noRot="1" noChangeAspect="1" noChangeArrowheads="1" noTextEdit="1"/>
          </p:cNvSpPr>
          <p:nvPr>
            <p:ph type="sldImg"/>
          </p:nvPr>
        </p:nvSpPr>
        <p:spPr>
          <a:xfrm>
            <a:off x="4295775" y="447675"/>
            <a:ext cx="2844800" cy="1600200"/>
          </a:xfrm>
          <a:ln/>
        </p:spPr>
      </p:sp>
      <p:sp>
        <p:nvSpPr>
          <p:cNvPr id="1016835" name="Rectangle 3"/>
          <p:cNvSpPr>
            <a:spLocks noGrp="1" noChangeArrowheads="1"/>
          </p:cNvSpPr>
          <p:nvPr>
            <p:ph type="body" idx="1"/>
          </p:nvPr>
        </p:nvSpPr>
        <p:spPr>
          <a:xfrm>
            <a:off x="0" y="453777"/>
            <a:ext cx="4495800" cy="8156836"/>
          </a:xfrm>
        </p:spPr>
        <p:txBody>
          <a:bodyPr/>
          <a:lstStyle/>
          <a:p>
            <a:pPr marL="228600" indent="-228600">
              <a:tabLst>
                <a:tab pos="228600" algn="l"/>
                <a:tab pos="571500" algn="l"/>
                <a:tab pos="914400" algn="l"/>
                <a:tab pos="1257300" algn="l"/>
                <a:tab pos="1600200" algn="l"/>
              </a:tabLst>
            </a:pPr>
            <a:endParaRPr lang="en-US" dirty="0"/>
          </a:p>
          <a:p>
            <a:pPr marL="228600" indent="-228600">
              <a:tabLst>
                <a:tab pos="228600" algn="l"/>
                <a:tab pos="571500" algn="l"/>
                <a:tab pos="914400" algn="l"/>
                <a:tab pos="1257300" algn="l"/>
                <a:tab pos="1600200" algn="l"/>
              </a:tabLst>
            </a:pPr>
            <a:r>
              <a:rPr lang="en-US" b="1" dirty="0" smtClean="0"/>
              <a:t>Question:</a:t>
            </a:r>
            <a:r>
              <a:rPr lang="en-US" b="1" baseline="0" dirty="0" smtClean="0"/>
              <a:t> </a:t>
            </a:r>
            <a:r>
              <a:rPr lang="en-US" baseline="0" dirty="0" smtClean="0"/>
              <a:t>When is the optimal time for reactivation to begin?</a:t>
            </a:r>
          </a:p>
          <a:p>
            <a:pPr marL="228600" indent="-228600">
              <a:tabLst>
                <a:tab pos="228600" algn="l"/>
                <a:tab pos="571500" algn="l"/>
                <a:tab pos="914400" algn="l"/>
                <a:tab pos="1257300" algn="l"/>
                <a:tab pos="1600200" algn="l"/>
              </a:tabLst>
            </a:pPr>
            <a:r>
              <a:rPr lang="en-US" baseline="0" dirty="0" smtClean="0"/>
              <a:t>In the very early stages of plateau.</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400" b="1" i="0" u="none" strike="noStrike" kern="1200" baseline="0" dirty="0" smtClean="0">
                <a:solidFill>
                  <a:schemeClr val="tx1"/>
                </a:solidFill>
                <a:latin typeface="Arial"/>
                <a:ea typeface="ＭＳ Ｐゴシック" pitchFamily="-1" charset="-128"/>
                <a:cs typeface="Arial"/>
              </a:rPr>
              <a:t>Discussion: </a:t>
            </a:r>
            <a:r>
              <a:rPr lang="en-US" sz="1400" b="0" i="0" u="none" strike="noStrike" kern="1200" baseline="0" dirty="0" smtClean="0">
                <a:solidFill>
                  <a:schemeClr val="tx1"/>
                </a:solidFill>
                <a:latin typeface="Arial"/>
                <a:ea typeface="ＭＳ Ｐゴシック" pitchFamily="-1" charset="-128"/>
                <a:cs typeface="Arial"/>
              </a:rPr>
              <a:t>Think about how you would answer the following questions yourself, then discuss your</a:t>
            </a:r>
          </a:p>
          <a:p>
            <a:r>
              <a:rPr lang="en-US" sz="1400" b="0" i="0" u="none" strike="noStrike" kern="1200" baseline="0" dirty="0" smtClean="0">
                <a:solidFill>
                  <a:schemeClr val="tx1"/>
                </a:solidFill>
                <a:latin typeface="Arial"/>
                <a:ea typeface="ＭＳ Ｐゴシック" pitchFamily="-1" charset="-128"/>
                <a:cs typeface="Arial"/>
              </a:rPr>
              <a:t>Responses as a leadership team …</a:t>
            </a:r>
          </a:p>
          <a:p>
            <a:endParaRPr lang="en-US" sz="1400" b="0" i="0" u="none" strike="noStrike" kern="1200" baseline="0" dirty="0" smtClean="0">
              <a:solidFill>
                <a:schemeClr val="tx1"/>
              </a:solidFill>
              <a:latin typeface="Arial"/>
              <a:ea typeface="ＭＳ Ｐゴシック" pitchFamily="-1" charset="-128"/>
              <a:cs typeface="Arial"/>
            </a:endParaRPr>
          </a:p>
          <a:p>
            <a:pPr>
              <a:spcBef>
                <a:spcPts val="0"/>
              </a:spcBef>
              <a:spcAft>
                <a:spcPts val="1200"/>
              </a:spcAft>
            </a:pPr>
            <a:r>
              <a:rPr lang="en-US" sz="1400" b="0" i="0" u="none" strike="noStrike" kern="1200" baseline="0" dirty="0" smtClean="0">
                <a:solidFill>
                  <a:schemeClr val="tx1"/>
                </a:solidFill>
                <a:latin typeface="Arial"/>
                <a:ea typeface="ＭＳ Ｐゴシック" pitchFamily="-1" charset="-128"/>
                <a:cs typeface="Arial"/>
              </a:rPr>
              <a:t>1. In your opinion, where is your local church on the Life Cycle? Check the box in your notes that indicates the description you feel your church is. Why do you believe this?</a:t>
            </a:r>
          </a:p>
          <a:p>
            <a:pPr>
              <a:spcBef>
                <a:spcPts val="0"/>
              </a:spcBef>
              <a:spcAft>
                <a:spcPts val="1200"/>
              </a:spcAft>
            </a:pPr>
            <a:r>
              <a:rPr lang="en-US" sz="1400" b="0" i="0" u="none" strike="noStrike" kern="1200" baseline="0" dirty="0" smtClean="0">
                <a:solidFill>
                  <a:schemeClr val="tx1"/>
                </a:solidFill>
                <a:latin typeface="Arial"/>
                <a:ea typeface="ＭＳ Ｐゴシック" pitchFamily="-1" charset="-128"/>
                <a:cs typeface="Arial"/>
              </a:rPr>
              <a:t>2. Based on the “general characteristics” discussed earlier, do</a:t>
            </a:r>
            <a:r>
              <a:rPr lang="en-US" sz="1400" b="0" i="0" u="none" strike="noStrike" kern="1200" dirty="0" smtClean="0">
                <a:solidFill>
                  <a:schemeClr val="tx1"/>
                </a:solidFill>
                <a:latin typeface="Arial"/>
                <a:ea typeface="ＭＳ Ｐゴシック" pitchFamily="-1" charset="-128"/>
                <a:cs typeface="Arial"/>
              </a:rPr>
              <a:t> </a:t>
            </a:r>
            <a:r>
              <a:rPr lang="en-US" sz="1400" b="0" i="0" u="none" strike="noStrike" kern="1200" baseline="0" dirty="0" smtClean="0">
                <a:solidFill>
                  <a:schemeClr val="tx1"/>
                </a:solidFill>
                <a:latin typeface="Arial"/>
                <a:ea typeface="ＭＳ Ｐゴシック" pitchFamily="-1" charset="-128"/>
                <a:cs typeface="Arial"/>
              </a:rPr>
              <a:t>you agree or disagree with this as a description of your local church? Why or why not?</a:t>
            </a:r>
          </a:p>
          <a:p>
            <a:pPr>
              <a:spcBef>
                <a:spcPts val="0"/>
              </a:spcBef>
              <a:spcAft>
                <a:spcPts val="1200"/>
              </a:spcAft>
            </a:pPr>
            <a:r>
              <a:rPr lang="en-US" sz="1400" b="0" i="0" u="none" strike="noStrike" kern="1200" baseline="0" dirty="0" smtClean="0">
                <a:solidFill>
                  <a:schemeClr val="tx1"/>
                </a:solidFill>
                <a:latin typeface="Arial"/>
                <a:ea typeface="ＭＳ Ｐゴシック" pitchFamily="-1" charset="-128"/>
                <a:cs typeface="Arial"/>
              </a:rPr>
              <a:t>3. What key factors are influencing or support your opinion about your church’s overall</a:t>
            </a:r>
            <a:r>
              <a:rPr lang="en-US" sz="1400" b="0" i="0" u="none" strike="noStrike" kern="1200" dirty="0" smtClean="0">
                <a:solidFill>
                  <a:schemeClr val="tx1"/>
                </a:solidFill>
                <a:latin typeface="Arial"/>
                <a:ea typeface="ＭＳ Ｐゴシック" pitchFamily="-1" charset="-128"/>
                <a:cs typeface="Arial"/>
              </a:rPr>
              <a:t> </a:t>
            </a:r>
            <a:r>
              <a:rPr lang="en-US" sz="1400" b="0" i="0" u="none" strike="noStrike" kern="1200" baseline="0" dirty="0" smtClean="0">
                <a:solidFill>
                  <a:schemeClr val="tx1"/>
                </a:solidFill>
                <a:latin typeface="Arial"/>
                <a:ea typeface="ＭＳ Ｐゴシック" pitchFamily="-1" charset="-128"/>
                <a:cs typeface="Arial"/>
              </a:rPr>
              <a:t>health? (List them under the characteristic you chose)</a:t>
            </a:r>
          </a:p>
          <a:p>
            <a:pPr>
              <a:spcBef>
                <a:spcPts val="0"/>
              </a:spcBef>
              <a:spcAft>
                <a:spcPts val="1200"/>
              </a:spcAft>
            </a:pPr>
            <a:r>
              <a:rPr lang="en-US" sz="1400" b="0" i="0" u="none" strike="noStrike" kern="1200" baseline="0" dirty="0" smtClean="0">
                <a:solidFill>
                  <a:schemeClr val="tx1"/>
                </a:solidFill>
                <a:latin typeface="Arial"/>
                <a:ea typeface="ＭＳ Ｐゴシック" pitchFamily="-1" charset="-128"/>
                <a:cs typeface="Arial"/>
              </a:rPr>
              <a:t>4. What numerical and financial trends during the last five years support your assessment?</a:t>
            </a:r>
          </a:p>
          <a:p>
            <a:pPr>
              <a:spcBef>
                <a:spcPts val="0"/>
              </a:spcBef>
              <a:spcAft>
                <a:spcPts val="1200"/>
              </a:spcAft>
            </a:pPr>
            <a:r>
              <a:rPr lang="en-US" sz="1400" b="0" i="0" u="none" strike="noStrike" kern="1200" baseline="0" dirty="0" smtClean="0">
                <a:solidFill>
                  <a:schemeClr val="tx1"/>
                </a:solidFill>
                <a:latin typeface="Arial"/>
                <a:ea typeface="ＭＳ Ｐゴシック" pitchFamily="-1" charset="-128"/>
                <a:cs typeface="Arial"/>
              </a:rPr>
              <a:t>5. What issues need to be addressed as your church strives to improve its overall health?</a:t>
            </a:r>
          </a:p>
          <a:p>
            <a:pPr>
              <a:spcBef>
                <a:spcPts val="0"/>
              </a:spcBef>
              <a:spcAft>
                <a:spcPts val="1200"/>
              </a:spcAft>
            </a:pPr>
            <a:r>
              <a:rPr lang="en-US" sz="1400" b="0" i="0" u="none" strike="noStrike" kern="1200" baseline="0" dirty="0" smtClean="0">
                <a:solidFill>
                  <a:schemeClr val="tx1"/>
                </a:solidFill>
                <a:latin typeface="Arial"/>
                <a:ea typeface="ＭＳ Ｐゴシック" pitchFamily="-1" charset="-128"/>
                <a:cs typeface="Arial"/>
              </a:rPr>
              <a:t>6. If it is time for </a:t>
            </a:r>
            <a:r>
              <a:rPr lang="en-US" sz="1400" b="1" i="0" u="none" strike="noStrike" kern="1200" baseline="0" dirty="0" smtClean="0">
                <a:solidFill>
                  <a:schemeClr val="tx1"/>
                </a:solidFill>
                <a:latin typeface="Arial"/>
                <a:ea typeface="ＭＳ Ｐゴシック" pitchFamily="-1" charset="-128"/>
                <a:cs typeface="Arial"/>
              </a:rPr>
              <a:t>intervention</a:t>
            </a:r>
            <a:r>
              <a:rPr lang="en-US" sz="1400" b="0" i="0" u="none" strike="noStrike" kern="1200" baseline="0" dirty="0" smtClean="0">
                <a:solidFill>
                  <a:schemeClr val="tx1"/>
                </a:solidFill>
                <a:latin typeface="Arial"/>
                <a:ea typeface="ＭＳ Ｐゴシック" pitchFamily="-1" charset="-128"/>
                <a:cs typeface="Arial"/>
              </a:rPr>
              <a:t> in your church’s life cycle, what steps will you take to launch</a:t>
            </a:r>
            <a:r>
              <a:rPr lang="en-US" sz="1400" b="0" i="0" u="none" strike="noStrike" kern="1200" dirty="0" smtClean="0">
                <a:solidFill>
                  <a:schemeClr val="tx1"/>
                </a:solidFill>
                <a:latin typeface="Arial"/>
                <a:ea typeface="ＭＳ Ｐゴシック" pitchFamily="-1" charset="-128"/>
                <a:cs typeface="Arial"/>
              </a:rPr>
              <a:t> </a:t>
            </a:r>
            <a:r>
              <a:rPr lang="en-US" sz="1400" b="0" i="0" u="none" strike="noStrike" kern="1200" baseline="0" dirty="0" smtClean="0">
                <a:solidFill>
                  <a:schemeClr val="tx1"/>
                </a:solidFill>
                <a:latin typeface="Arial"/>
                <a:ea typeface="ＭＳ Ｐゴシック" pitchFamily="-1" charset="-128"/>
                <a:cs typeface="Arial"/>
              </a:rPr>
              <a:t>into new growth patterns?</a:t>
            </a:r>
          </a:p>
          <a:p>
            <a:pPr>
              <a:spcAft>
                <a:spcPts val="1200"/>
              </a:spcAft>
            </a:pPr>
            <a:endParaRPr lang="en-US" sz="1400" b="0" i="0" u="none" strike="noStrike" kern="1200" baseline="0" dirty="0" smtClean="0">
              <a:solidFill>
                <a:schemeClr val="tx1"/>
              </a:solidFill>
              <a:latin typeface="Arial"/>
              <a:ea typeface="ＭＳ Ｐゴシック" pitchFamily="-1" charset="-128"/>
              <a:cs typeface="Arial"/>
            </a:endParaRPr>
          </a:p>
          <a:p>
            <a:pPr>
              <a:spcAft>
                <a:spcPts val="1200"/>
              </a:spcAft>
            </a:pPr>
            <a:r>
              <a:rPr lang="en-US" sz="1400" b="1" i="0" u="none" strike="noStrike" kern="1200" baseline="0" dirty="0" smtClean="0">
                <a:solidFill>
                  <a:schemeClr val="tx1"/>
                </a:solidFill>
                <a:latin typeface="Arial"/>
                <a:ea typeface="ＭＳ Ｐゴシック" pitchFamily="-1" charset="-128"/>
                <a:cs typeface="Arial"/>
              </a:rPr>
              <a:t>Consider – What are the possibilities of drawing </a:t>
            </a:r>
            <a:r>
              <a:rPr lang="en-US" sz="1400" b="1" i="0" u="none" strike="noStrike" kern="1200" baseline="0" dirty="0" err="1" smtClean="0">
                <a:solidFill>
                  <a:schemeClr val="tx1"/>
                </a:solidFill>
                <a:latin typeface="Arial"/>
                <a:ea typeface="ＭＳ Ｐゴシック" pitchFamily="-1" charset="-128"/>
                <a:cs typeface="Arial"/>
              </a:rPr>
              <a:t>paralells</a:t>
            </a:r>
            <a:r>
              <a:rPr lang="en-US" sz="1400" b="1" i="0" u="none" strike="noStrike" kern="1200" baseline="0" dirty="0" smtClean="0">
                <a:solidFill>
                  <a:schemeClr val="tx1"/>
                </a:solidFill>
                <a:latin typeface="Arial"/>
                <a:ea typeface="ＭＳ Ｐゴシック" pitchFamily="-1" charset="-128"/>
                <a:cs typeface="Arial"/>
              </a:rPr>
              <a:t> to interventions for people who are in trouble of some sort, either drugs, alcohol, drugs, finances </a:t>
            </a:r>
            <a:r>
              <a:rPr lang="en-US" sz="1400" b="1" i="0" u="none" strike="noStrike" kern="1200" baseline="0" dirty="0" err="1" smtClean="0">
                <a:solidFill>
                  <a:schemeClr val="tx1"/>
                </a:solidFill>
                <a:latin typeface="Arial"/>
                <a:ea typeface="ＭＳ Ｐゴシック" pitchFamily="-1" charset="-128"/>
                <a:cs typeface="Arial"/>
              </a:rPr>
              <a:t>etc</a:t>
            </a:r>
            <a:r>
              <a:rPr lang="en-US" sz="1400" b="1" i="0" u="none" strike="noStrike" kern="1200" baseline="0" dirty="0" smtClean="0">
                <a:solidFill>
                  <a:schemeClr val="tx1"/>
                </a:solidFill>
                <a:latin typeface="Arial"/>
                <a:ea typeface="ＭＳ Ｐゴシック" pitchFamily="-1" charset="-128"/>
                <a:cs typeface="Arial"/>
              </a:rPr>
              <a:t>, to a church that is struggling or in trouble.</a:t>
            </a:r>
            <a:endParaRPr lang="en-US" sz="1400" b="1" dirty="0">
              <a:latin typeface="Arial"/>
              <a:cs typeface="Arial"/>
            </a:endParaRPr>
          </a:p>
        </p:txBody>
      </p:sp>
      <p:sp>
        <p:nvSpPr>
          <p:cNvPr id="4" name="Slide Number Placeholder 3"/>
          <p:cNvSpPr>
            <a:spLocks noGrp="1"/>
          </p:cNvSpPr>
          <p:nvPr>
            <p:ph type="sldNum" sz="quarter" idx="10"/>
          </p:nvPr>
        </p:nvSpPr>
        <p:spPr/>
        <p:txBody>
          <a:bodyPr/>
          <a:lstStyle/>
          <a:p>
            <a:pPr>
              <a:defRPr/>
            </a:pPr>
            <a:fld id="{59C8C5BB-BCC2-A041-9692-4AF7B061027B}" type="slidenum">
              <a:rPr lang="en-US" smtClean="0"/>
              <a:pPr>
                <a:defRPr/>
              </a:pPr>
              <a:t>94</a:t>
            </a:fld>
            <a:endParaRPr lang="en-US"/>
          </a:p>
        </p:txBody>
      </p:sp>
    </p:spTree>
    <p:extLst>
      <p:ext uri="{BB962C8B-B14F-4D97-AF65-F5344CB8AC3E}">
        <p14:creationId xmlns:p14="http://schemas.microsoft.com/office/powerpoint/2010/main" val="25679109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baseline="0" dirty="0" smtClean="0">
                <a:latin typeface="Arial"/>
                <a:cs typeface="Arial"/>
              </a:rPr>
              <a:t>(Note – I think we can draw more parallels here to physical health and church health).</a:t>
            </a:r>
          </a:p>
          <a:p>
            <a:endParaRPr lang="en-US" sz="1400" baseline="0" dirty="0" smtClean="0">
              <a:latin typeface="Arial"/>
              <a:cs typeface="Arial"/>
            </a:endParaRPr>
          </a:p>
          <a:p>
            <a:r>
              <a:rPr lang="en-US" sz="1400" baseline="0" dirty="0" smtClean="0">
                <a:latin typeface="Arial"/>
                <a:cs typeface="Arial"/>
              </a:rPr>
              <a:t>Make some comparisons here to physical health essentials.</a:t>
            </a:r>
          </a:p>
          <a:p>
            <a:r>
              <a:rPr lang="en-US" sz="1400" baseline="0" dirty="0" smtClean="0">
                <a:latin typeface="Arial"/>
                <a:cs typeface="Arial"/>
              </a:rPr>
              <a:t>What are the essentials for physical health?</a:t>
            </a:r>
          </a:p>
          <a:p>
            <a:r>
              <a:rPr lang="en-US" sz="1400" baseline="0" dirty="0" smtClean="0">
                <a:latin typeface="Arial"/>
                <a:cs typeface="Arial"/>
              </a:rPr>
              <a:t>What are the essentials for church health?</a:t>
            </a:r>
          </a:p>
          <a:p>
            <a:endParaRPr lang="en-US" sz="1400" baseline="0" dirty="0" smtClean="0">
              <a:latin typeface="Arial"/>
              <a:cs typeface="Arial"/>
            </a:endParaRPr>
          </a:p>
          <a:p>
            <a:r>
              <a:rPr lang="en-US" sz="1400" baseline="0" dirty="0" smtClean="0">
                <a:latin typeface="Arial"/>
                <a:cs typeface="Arial"/>
              </a:rPr>
              <a:t>We must be careful to make sure our essentials are biblically based and not traditionally based.</a:t>
            </a:r>
          </a:p>
          <a:p>
            <a:endParaRPr lang="en-US" sz="1400" baseline="0" dirty="0" smtClean="0">
              <a:latin typeface="Arial"/>
              <a:cs typeface="Arial"/>
            </a:endParaRPr>
          </a:p>
          <a:p>
            <a:r>
              <a:rPr lang="en-US" sz="1400" baseline="0" dirty="0" smtClean="0">
                <a:latin typeface="Arial"/>
                <a:cs typeface="Arial"/>
              </a:rPr>
              <a:t>This is the goal of reactivate, to see each church healthy, vibrant and fulfilling its divine call for kingdom growth.</a:t>
            </a:r>
          </a:p>
          <a:p>
            <a:r>
              <a:rPr lang="en-US" sz="1400" baseline="0" dirty="0" smtClean="0">
                <a:latin typeface="Arial"/>
                <a:cs typeface="Arial"/>
              </a:rPr>
              <a:t>When developing church health you focus urgency on the area of ill heath but you don’t ignore the healthy areas.</a:t>
            </a:r>
          </a:p>
          <a:p>
            <a:endParaRPr lang="en-US" sz="1400" baseline="0" dirty="0" smtClean="0">
              <a:latin typeface="Arial"/>
              <a:cs typeface="Arial"/>
            </a:endParaRPr>
          </a:p>
          <a:p>
            <a:r>
              <a:rPr lang="en-US" sz="1400" baseline="0" dirty="0" smtClean="0">
                <a:latin typeface="Arial"/>
                <a:cs typeface="Arial"/>
              </a:rPr>
              <a:t>A athlete who discovers he has an injury doesn’t ignore his diet, rest, etc. He/she simply addresses the injury and recovery while keeping everything else as optimal as possible in order to get back in the game as quickly as possible.</a:t>
            </a:r>
            <a:endParaRPr lang="en-US" sz="1400" dirty="0">
              <a:latin typeface="Arial"/>
              <a:cs typeface="Arial"/>
            </a:endParaRPr>
          </a:p>
        </p:txBody>
      </p:sp>
      <p:sp>
        <p:nvSpPr>
          <p:cNvPr id="4" name="Slide Number Placeholder 3"/>
          <p:cNvSpPr>
            <a:spLocks noGrp="1"/>
          </p:cNvSpPr>
          <p:nvPr>
            <p:ph type="sldNum" sz="quarter" idx="10"/>
          </p:nvPr>
        </p:nvSpPr>
        <p:spPr/>
        <p:txBody>
          <a:bodyPr/>
          <a:lstStyle/>
          <a:p>
            <a:pPr>
              <a:defRPr/>
            </a:pPr>
            <a:fld id="{59C8C5BB-BCC2-A041-9692-4AF7B061027B}" type="slidenum">
              <a:rPr lang="en-US" smtClean="0"/>
              <a:pPr>
                <a:defRPr/>
              </a:pPr>
              <a:t>95</a:t>
            </a:fld>
            <a:endParaRPr lang="en-US"/>
          </a:p>
        </p:txBody>
      </p:sp>
    </p:spTree>
    <p:extLst>
      <p:ext uri="{BB962C8B-B14F-4D97-AF65-F5344CB8AC3E}">
        <p14:creationId xmlns:p14="http://schemas.microsoft.com/office/powerpoint/2010/main" val="3318283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Abram – From one man God had a strategy for a nation of people to be in covenant relationship with him for generations to come.</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758B8E66-174D-9149-9CA5-77FFF77B41B8}" type="slidenum">
              <a:rPr lang="en-US" sz="1200"/>
              <a:pPr eaLnBrk="1" hangingPunct="1"/>
              <a:t>13</a:t>
            </a:fld>
            <a:endParaRPr 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6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(From Thom &amp; Sam Rainer, “Essential Church”)</a:t>
            </a:r>
          </a:p>
        </p:txBody>
      </p:sp>
      <p:sp>
        <p:nvSpPr>
          <p:cNvPr id="186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4FF8E64E-9D5A-DD46-9978-4A4353681D42}" type="slidenum">
              <a:rPr lang="en-US" sz="1200"/>
              <a:pPr eaLnBrk="1" hangingPunct="1"/>
              <a:t>96</a:t>
            </a:fld>
            <a:endParaRPr 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8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88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D7958D20-BB22-9041-B0DF-AF0FA2D5620C}" type="slidenum">
              <a:rPr lang="en-US" sz="1200"/>
              <a:pPr eaLnBrk="1" hangingPunct="1"/>
              <a:t>97</a:t>
            </a:fld>
            <a:endParaRPr 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a:t>
            </a:r>
            <a:r>
              <a:rPr lang="en-US" baseline="0" dirty="0" smtClean="0"/>
              <a:t> Dale, To Dream Again. From the forward)</a:t>
            </a:r>
          </a:p>
          <a:p>
            <a:endParaRPr lang="en-US" baseline="0" dirty="0" smtClean="0"/>
          </a:p>
          <a:p>
            <a:pPr marL="228600" indent="-228600">
              <a:spcBef>
                <a:spcPts val="0"/>
              </a:spcBef>
              <a:spcAft>
                <a:spcPts val="1200"/>
              </a:spcAft>
              <a:buAutoNum type="arabicPeriod"/>
            </a:pPr>
            <a:r>
              <a:rPr lang="en-US" sz="1400" baseline="0" dirty="0" smtClean="0"/>
              <a:t>Policy change is the easiest, just adjust the way things are done.</a:t>
            </a:r>
          </a:p>
          <a:p>
            <a:pPr marL="228600" indent="-228600">
              <a:spcBef>
                <a:spcPts val="0"/>
              </a:spcBef>
              <a:spcAft>
                <a:spcPts val="1200"/>
              </a:spcAft>
              <a:buAutoNum type="arabicPeriod"/>
            </a:pPr>
            <a:r>
              <a:rPr lang="en-US" sz="1400" baseline="0" dirty="0" smtClean="0"/>
              <a:t>Personnel change – Firing a pastor or finding new leaders is a far too common approach.</a:t>
            </a:r>
          </a:p>
          <a:p>
            <a:pPr marL="228600" indent="-228600">
              <a:spcBef>
                <a:spcPts val="0"/>
              </a:spcBef>
              <a:spcAft>
                <a:spcPts val="1200"/>
              </a:spcAft>
              <a:buAutoNum type="arabicPeriod"/>
            </a:pPr>
            <a:r>
              <a:rPr lang="en-US" sz="1400" baseline="0" dirty="0" smtClean="0"/>
              <a:t>Change programs or reorganization is also a common approach.</a:t>
            </a:r>
          </a:p>
          <a:p>
            <a:pPr marL="228600" indent="-228600">
              <a:spcBef>
                <a:spcPts val="0"/>
              </a:spcBef>
              <a:spcAft>
                <a:spcPts val="1200"/>
              </a:spcAft>
              <a:buAutoNum type="arabicPeriod"/>
            </a:pPr>
            <a:r>
              <a:rPr lang="en-US" sz="1400" baseline="0" dirty="0" smtClean="0"/>
              <a:t>Which do you think will be most effective? Clarify purpose, its a no brainer but it is the only way that truly re-Activates the passion of the church.</a:t>
            </a:r>
          </a:p>
          <a:p>
            <a:pPr>
              <a:spcBef>
                <a:spcPts val="0"/>
              </a:spcBef>
              <a:spcAft>
                <a:spcPts val="1200"/>
              </a:spcAft>
            </a:pPr>
            <a:endParaRPr lang="en-US" sz="1400" dirty="0"/>
          </a:p>
        </p:txBody>
      </p:sp>
      <p:sp>
        <p:nvSpPr>
          <p:cNvPr id="4" name="Slide Number Placeholder 3"/>
          <p:cNvSpPr>
            <a:spLocks noGrp="1"/>
          </p:cNvSpPr>
          <p:nvPr>
            <p:ph type="sldNum" sz="quarter" idx="10"/>
          </p:nvPr>
        </p:nvSpPr>
        <p:spPr/>
        <p:txBody>
          <a:bodyPr/>
          <a:lstStyle/>
          <a:p>
            <a:pPr>
              <a:defRPr/>
            </a:pPr>
            <a:fld id="{59C8C5BB-BCC2-A041-9692-4AF7B061027B}" type="slidenum">
              <a:rPr lang="en-US" smtClean="0"/>
              <a:pPr>
                <a:defRPr/>
              </a:pPr>
              <a:t>98</a:t>
            </a:fld>
            <a:endParaRPr lang="en-US"/>
          </a:p>
        </p:txBody>
      </p:sp>
    </p:spTree>
    <p:extLst>
      <p:ext uri="{BB962C8B-B14F-4D97-AF65-F5344CB8AC3E}">
        <p14:creationId xmlns:p14="http://schemas.microsoft.com/office/powerpoint/2010/main" val="35582848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To move forward in the re-Activate journey it is vital that the community of believers pursue alignment with regard to leadership, process, change and format in moving towards a new future. </a:t>
            </a:r>
          </a:p>
          <a:p>
            <a:r>
              <a:rPr lang="en-US">
                <a:latin typeface="Calibri" charset="0"/>
                <a:ea typeface="ＭＳ Ｐゴシック" charset="0"/>
                <a:cs typeface="ＭＳ Ｐゴシック" charset="0"/>
              </a:rPr>
              <a:t> </a:t>
            </a:r>
          </a:p>
          <a:p>
            <a:r>
              <a:rPr lang="en-US">
                <a:latin typeface="Calibri" charset="0"/>
                <a:ea typeface="ＭＳ Ｐゴシック" charset="0"/>
                <a:cs typeface="ＭＳ Ｐゴシック" charset="0"/>
              </a:rPr>
              <a:t>The behavioral covenant is an agreed up set of biblical principles, practices and attitudes that will help ensure a smooth and unified transition to this new future.</a:t>
            </a:r>
          </a:p>
          <a:p>
            <a:r>
              <a:rPr lang="en-US">
                <a:latin typeface="Calibri" charset="0"/>
                <a:ea typeface="ＭＳ Ｐゴシック" charset="0"/>
                <a:cs typeface="ＭＳ Ｐゴシック" charset="0"/>
              </a:rPr>
              <a:t> </a:t>
            </a:r>
          </a:p>
          <a:p>
            <a:r>
              <a:rPr lang="en-US">
                <a:latin typeface="Calibri" charset="0"/>
                <a:ea typeface="ＭＳ Ｐゴシック" charset="0"/>
                <a:cs typeface="ＭＳ Ｐゴシック" charset="0"/>
              </a:rPr>
              <a:t>We must not fall into the trap of thinking the objective of this process is to keep everyone happy, our objective is not happiness but faithfulness to Gods direction for the future of your church. Nowhere in scripture do we find complete happiness among Gods people to changes in direction or function. </a:t>
            </a:r>
          </a:p>
          <a:p>
            <a:endParaRPr lang="en-US">
              <a:latin typeface="Calibri" charset="0"/>
              <a:ea typeface="ＭＳ Ｐゴシック" charset="0"/>
              <a:cs typeface="ＭＳ Ｐゴシック" charset="0"/>
            </a:endParaRPr>
          </a:p>
        </p:txBody>
      </p:sp>
      <p:sp>
        <p:nvSpPr>
          <p:cNvPr id="194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86B5396F-126D-0141-9165-D0E5E74D0903}" type="slidenum">
              <a:rPr lang="en-US" sz="1200"/>
              <a:pPr eaLnBrk="1" hangingPunct="1"/>
              <a:t>101</a:t>
            </a:fld>
            <a:endParaRPr lang="en-U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6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(Good place for an evaluation survey here to direct people to as an appendix) </a:t>
            </a:r>
          </a:p>
        </p:txBody>
      </p:sp>
      <p:sp>
        <p:nvSpPr>
          <p:cNvPr id="196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C5F9B73A-A74D-2E44-87F6-50E91DA96227}" type="slidenum">
              <a:rPr lang="en-US" sz="1200"/>
              <a:pPr eaLnBrk="1" hangingPunct="1"/>
              <a:t>102</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25B8D6B4-DB90-AF46-9EEF-FDB479ACE699}" type="slidenum">
              <a:rPr lang="en-US" sz="1200"/>
              <a:pPr eaLnBrk="1" hangingPunct="1"/>
              <a:t>14</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a:defRPr/>
            </a:pPr>
            <a:r>
              <a:rPr lang="en-US" b="1" dirty="0" smtClean="0"/>
              <a:t>Point of Interest:</a:t>
            </a:r>
          </a:p>
          <a:p>
            <a:pPr>
              <a:defRPr/>
            </a:pPr>
            <a:r>
              <a:rPr lang="en-US" b="1" dirty="0" smtClean="0"/>
              <a:t>Exodus 14:15 </a:t>
            </a:r>
            <a:r>
              <a:rPr lang="en-US" dirty="0" smtClean="0"/>
              <a:t>Then the Lord said to Moses, “Why are you crying out to me? Tell the Israelites to move on.</a:t>
            </a:r>
          </a:p>
          <a:p>
            <a:pPr>
              <a:defRPr/>
            </a:pPr>
            <a:endParaRPr lang="en-US" dirty="0" smtClean="0"/>
          </a:p>
          <a:p>
            <a:pPr>
              <a:defRPr/>
            </a:pPr>
            <a:r>
              <a:rPr lang="en-US" dirty="0" smtClean="0"/>
              <a:t>There comes a time when we must stop praying and execute the plan.</a:t>
            </a:r>
          </a:p>
          <a:p>
            <a:pPr>
              <a:defRPr/>
            </a:pPr>
            <a:endParaRPr lang="en-US" dirty="0" smtClean="0"/>
          </a:p>
          <a:p>
            <a:pPr>
              <a:defRPr/>
            </a:pPr>
            <a:r>
              <a:rPr lang="en-US" b="1" dirty="0" smtClean="0"/>
              <a:t>The strategy…</a:t>
            </a:r>
          </a:p>
          <a:p>
            <a:pPr marL="171450" indent="-171450">
              <a:buFont typeface="Arial"/>
              <a:buChar char="•"/>
              <a:defRPr/>
            </a:pPr>
            <a:r>
              <a:rPr lang="en-US" dirty="0" smtClean="0"/>
              <a:t>God led them the long way to the sea in order to avoid combat.</a:t>
            </a:r>
          </a:p>
          <a:p>
            <a:pPr marL="171450" indent="-171450">
              <a:buFont typeface="Arial"/>
              <a:buChar char="•"/>
              <a:defRPr/>
            </a:pPr>
            <a:r>
              <a:rPr lang="en-US" dirty="0" smtClean="0"/>
              <a:t>The whole series of plagues was part of the strategy to prepare Pharaoh to let the people go and demonstrate to the people the power of God.</a:t>
            </a:r>
          </a:p>
          <a:p>
            <a:pPr marL="171450" indent="-171450">
              <a:buFont typeface="Arial"/>
              <a:buChar char="•"/>
              <a:defRPr/>
            </a:pPr>
            <a:r>
              <a:rPr lang="en-US" dirty="0" smtClean="0"/>
              <a:t>The destruction of the Egyptian army kept Israel from looking over their shoulder wondering if they still might come after them.</a:t>
            </a:r>
          </a:p>
          <a:p>
            <a:pPr>
              <a:defRPr/>
            </a:pPr>
            <a:endParaRPr lang="en-US" dirty="0" smtClean="0"/>
          </a:p>
          <a:p>
            <a:pPr>
              <a:defRPr/>
            </a:pPr>
            <a:endParaRPr lang="en-US" dirty="0"/>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3BC1E94D-088F-2D41-9E59-9EC0BDAF78B8}" type="slidenum">
              <a:rPr lang="en-US" sz="1200"/>
              <a:pPr eaLnBrk="1" hangingPunct="1"/>
              <a:t>16</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That is strategic planning. </a:t>
            </a:r>
          </a:p>
          <a:p>
            <a:r>
              <a:rPr lang="en-US">
                <a:latin typeface="Calibri" charset="0"/>
                <a:ea typeface="ＭＳ Ｐゴシック" charset="0"/>
                <a:cs typeface="ＭＳ Ｐゴシック" charset="0"/>
              </a:rPr>
              <a:t>Thousands of years before it would happen God is planning for the salvation of us all.</a:t>
            </a: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86438949-B4F3-FD40-861F-C0CE2AB64E7B}" type="slidenum">
              <a:rPr lang="en-US" sz="1200"/>
              <a:pPr eaLnBrk="1" hangingPunct="1"/>
              <a:t>17</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0"/>
            <a:ext cx="20726400" cy="2940050"/>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3657600" y="7772400"/>
            <a:ext cx="17068800" cy="35052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3EBDC07D-F325-194E-A450-9593512195E5}" type="slidenum">
              <a:rPr lang="en-US"/>
              <a:pPr>
                <a:defRPr/>
              </a:pPr>
              <a:t>‹#›</a:t>
            </a:fld>
            <a:endParaRPr lang="en-US"/>
          </a:p>
        </p:txBody>
      </p:sp>
    </p:spTree>
    <p:extLst>
      <p:ext uri="{BB962C8B-B14F-4D97-AF65-F5344CB8AC3E}">
        <p14:creationId xmlns:p14="http://schemas.microsoft.com/office/powerpoint/2010/main" val="710301080"/>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3200400"/>
            <a:ext cx="21945600" cy="90519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E8592E6B-7032-8D4E-839E-844CD7441B30}" type="slidenum">
              <a:rPr lang="en-US"/>
              <a:pPr>
                <a:defRPr/>
              </a:pPr>
              <a:t>‹#›</a:t>
            </a:fld>
            <a:endParaRPr lang="en-US"/>
          </a:p>
        </p:txBody>
      </p:sp>
    </p:spTree>
    <p:extLst>
      <p:ext uri="{BB962C8B-B14F-4D97-AF65-F5344CB8AC3E}">
        <p14:creationId xmlns:p14="http://schemas.microsoft.com/office/powerpoint/2010/main" val="4256032914"/>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49275"/>
            <a:ext cx="5486400" cy="117030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549275"/>
            <a:ext cx="16306800" cy="117030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5EEFB0C1-8C77-974B-A7C4-61D325DF76E3}" type="slidenum">
              <a:rPr lang="en-US"/>
              <a:pPr>
                <a:defRPr/>
              </a:pPr>
              <a:t>‹#›</a:t>
            </a:fld>
            <a:endParaRPr lang="en-US"/>
          </a:p>
        </p:txBody>
      </p:sp>
    </p:spTree>
    <p:extLst>
      <p:ext uri="{BB962C8B-B14F-4D97-AF65-F5344CB8AC3E}">
        <p14:creationId xmlns:p14="http://schemas.microsoft.com/office/powerpoint/2010/main" val="3843701480"/>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0"/>
            <a:ext cx="20726400" cy="2940050"/>
          </a:xfrm>
          <a:prstGeom prst="rect">
            <a:avLst/>
          </a:prstGeom>
        </p:spPr>
        <p:txBody>
          <a:bodyPr vert="horz"/>
          <a:lstStyle>
            <a:lvl1pPr>
              <a:defRPr>
                <a:solidFill>
                  <a:schemeClr val="accent3">
                    <a:lumMod val="90000"/>
                  </a:schemeClr>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57600" y="7772400"/>
            <a:ext cx="17068800" cy="3505200"/>
          </a:xfrm>
          <a:prstGeom prst="rect">
            <a:avLst/>
          </a:prstGeom>
        </p:spPr>
        <p:txBody>
          <a:bodyPr vert="horz"/>
          <a:lstStyle>
            <a:lvl1pPr marL="0" indent="0" algn="ctr">
              <a:buNone/>
              <a:defRPr>
                <a:solidFill>
                  <a:schemeClr val="accent6">
                    <a:lumMod val="20000"/>
                    <a:lumOff val="80000"/>
                  </a:schemeClr>
                </a:solidFill>
                <a:latin typeface="Arial Rounded MT Bold"/>
                <a:cs typeface="Arial Rounded MT Bold"/>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ext Box 1"/>
          <p:cNvSpPr txBox="1">
            <a:spLocks noGrp="1" noChangeArrowheads="1"/>
          </p:cNvSpPr>
          <p:nvPr>
            <p:ph type="sldNum" sz="quarter" idx="10"/>
          </p:nvPr>
        </p:nvSpPr>
        <p:spPr>
          <a:ln/>
        </p:spPr>
        <p:txBody>
          <a:bodyPr/>
          <a:lstStyle>
            <a:lvl1pPr>
              <a:defRPr/>
            </a:lvl1pPr>
          </a:lstStyle>
          <a:p>
            <a:pPr>
              <a:defRPr/>
            </a:pPr>
            <a:fld id="{CC8EB63F-A4EC-CF49-91E1-B9142D17CBA1}" type="slidenum">
              <a:rPr lang="en-US"/>
              <a:pPr>
                <a:defRPr/>
              </a:pPr>
              <a:t>‹#›</a:t>
            </a:fld>
            <a:endParaRPr lang="en-US"/>
          </a:p>
        </p:txBody>
      </p:sp>
    </p:spTree>
    <p:extLst>
      <p:ext uri="{BB962C8B-B14F-4D97-AF65-F5344CB8AC3E}">
        <p14:creationId xmlns:p14="http://schemas.microsoft.com/office/powerpoint/2010/main" val="2958678401"/>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lvl1pPr>
              <a:defRPr>
                <a:solidFill>
                  <a:schemeClr val="accent6">
                    <a:lumMod val="40000"/>
                    <a:lumOff val="60000"/>
                  </a:schemeClr>
                </a:solidFill>
                <a:latin typeface="Arial Rounded MT Bold"/>
                <a:cs typeface="Arial Rounded MT 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19200" y="3200400"/>
            <a:ext cx="21945600" cy="9051925"/>
          </a:xfrm>
          <a:prstGeom prst="rect">
            <a:avLst/>
          </a:prstGeom>
        </p:spPr>
        <p:txBody>
          <a:bodyPr vert="horz"/>
          <a:lstStyle>
            <a:lvl1pPr>
              <a:defRPr>
                <a:solidFill>
                  <a:srgbClr val="EEECE0"/>
                </a:solidFill>
                <a:latin typeface="Arial Narrow"/>
                <a:cs typeface="Arial Narrow"/>
              </a:defRPr>
            </a:lvl1pPr>
            <a:lvl2pPr>
              <a:defRPr>
                <a:solidFill>
                  <a:srgbClr val="EEECE0"/>
                </a:solidFill>
                <a:latin typeface="Arial Narrow"/>
                <a:cs typeface="Arial Narrow"/>
              </a:defRPr>
            </a:lvl2pPr>
            <a:lvl3pPr>
              <a:defRPr>
                <a:solidFill>
                  <a:srgbClr val="EEECE0"/>
                </a:solidFill>
                <a:latin typeface="Arial Narrow"/>
                <a:cs typeface="Arial Narrow"/>
              </a:defRPr>
            </a:lvl3pPr>
            <a:lvl4pPr>
              <a:defRPr>
                <a:solidFill>
                  <a:srgbClr val="EEECE0"/>
                </a:solidFill>
                <a:latin typeface="Arial Narrow"/>
                <a:cs typeface="Arial Narrow"/>
              </a:defRPr>
            </a:lvl4pPr>
            <a:lvl5pPr>
              <a:defRPr>
                <a:solidFill>
                  <a:srgbClr val="EEECE0"/>
                </a:solidFill>
                <a:latin typeface="Arial Narrow"/>
                <a:cs typeface="Arial Narrow"/>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1"/>
          <p:cNvSpPr txBox="1">
            <a:spLocks noGrp="1" noChangeArrowheads="1"/>
          </p:cNvSpPr>
          <p:nvPr>
            <p:ph type="sldNum" sz="quarter" idx="10"/>
          </p:nvPr>
        </p:nvSpPr>
        <p:spPr>
          <a:ln/>
        </p:spPr>
        <p:txBody>
          <a:bodyPr/>
          <a:lstStyle>
            <a:lvl1pPr>
              <a:defRPr/>
            </a:lvl1pPr>
          </a:lstStyle>
          <a:p>
            <a:pPr>
              <a:defRPr/>
            </a:pPr>
            <a:fld id="{9C25095B-000F-E14B-BC83-0EBEF0EDD01D}" type="slidenum">
              <a:rPr lang="en-US"/>
              <a:pPr>
                <a:defRPr/>
              </a:pPr>
              <a:t>‹#›</a:t>
            </a:fld>
            <a:endParaRPr lang="en-US"/>
          </a:p>
        </p:txBody>
      </p:sp>
    </p:spTree>
    <p:extLst>
      <p:ext uri="{BB962C8B-B14F-4D97-AF65-F5344CB8AC3E}">
        <p14:creationId xmlns:p14="http://schemas.microsoft.com/office/powerpoint/2010/main" val="405213213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38" y="8813800"/>
            <a:ext cx="20726400" cy="27241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925638" y="5813425"/>
            <a:ext cx="20726400" cy="30003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7B30949D-5EC4-5A49-B840-F3965F1D496B}" type="slidenum">
              <a:rPr lang="en-US"/>
              <a:pPr>
                <a:defRPr/>
              </a:pPr>
              <a:t>‹#›</a:t>
            </a:fld>
            <a:endParaRPr lang="en-US"/>
          </a:p>
        </p:txBody>
      </p:sp>
    </p:spTree>
    <p:extLst>
      <p:ext uri="{BB962C8B-B14F-4D97-AF65-F5344CB8AC3E}">
        <p14:creationId xmlns:p14="http://schemas.microsoft.com/office/powerpoint/2010/main" val="3057808126"/>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219200" y="3200400"/>
            <a:ext cx="108966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268200" y="3200400"/>
            <a:ext cx="108966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1"/>
          <p:cNvSpPr txBox="1">
            <a:spLocks noGrp="1" noChangeArrowheads="1"/>
          </p:cNvSpPr>
          <p:nvPr>
            <p:ph type="sldNum" sz="quarter" idx="10"/>
          </p:nvPr>
        </p:nvSpPr>
        <p:spPr>
          <a:ln/>
        </p:spPr>
        <p:txBody>
          <a:bodyPr/>
          <a:lstStyle>
            <a:lvl1pPr>
              <a:defRPr/>
            </a:lvl1pPr>
          </a:lstStyle>
          <a:p>
            <a:pPr>
              <a:defRPr/>
            </a:pPr>
            <a:fld id="{BB9973D5-B22C-6A44-98C3-C52BE3AB9ED6}" type="slidenum">
              <a:rPr lang="en-US"/>
              <a:pPr>
                <a:defRPr/>
              </a:pPr>
              <a:t>‹#›</a:t>
            </a:fld>
            <a:endParaRPr lang="en-US"/>
          </a:p>
        </p:txBody>
      </p:sp>
    </p:spTree>
    <p:extLst>
      <p:ext uri="{BB962C8B-B14F-4D97-AF65-F5344CB8AC3E}">
        <p14:creationId xmlns:p14="http://schemas.microsoft.com/office/powerpoint/2010/main" val="4223391082"/>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3070225"/>
            <a:ext cx="10774363"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9200" y="4349750"/>
            <a:ext cx="10774363"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7263" y="3070225"/>
            <a:ext cx="10777537"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2387263" y="4349750"/>
            <a:ext cx="10777537"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
          <p:cNvSpPr txBox="1">
            <a:spLocks noGrp="1" noChangeArrowheads="1"/>
          </p:cNvSpPr>
          <p:nvPr>
            <p:ph type="sldNum" sz="quarter" idx="10"/>
          </p:nvPr>
        </p:nvSpPr>
        <p:spPr>
          <a:ln/>
        </p:spPr>
        <p:txBody>
          <a:bodyPr/>
          <a:lstStyle>
            <a:lvl1pPr>
              <a:defRPr/>
            </a:lvl1pPr>
          </a:lstStyle>
          <a:p>
            <a:pPr>
              <a:defRPr/>
            </a:pPr>
            <a:fld id="{7313744D-C283-7A4B-BC75-78B1696D1562}" type="slidenum">
              <a:rPr lang="en-US"/>
              <a:pPr>
                <a:defRPr/>
              </a:pPr>
              <a:t>‹#›</a:t>
            </a:fld>
            <a:endParaRPr lang="en-US"/>
          </a:p>
        </p:txBody>
      </p:sp>
    </p:spTree>
    <p:extLst>
      <p:ext uri="{BB962C8B-B14F-4D97-AF65-F5344CB8AC3E}">
        <p14:creationId xmlns:p14="http://schemas.microsoft.com/office/powerpoint/2010/main" val="724971787"/>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p>
            <a:r>
              <a:rPr lang="en-US" smtClean="0"/>
              <a:t>Click to edit Master title style</a:t>
            </a:r>
            <a:endParaRPr lang="en-US"/>
          </a:p>
        </p:txBody>
      </p:sp>
      <p:sp>
        <p:nvSpPr>
          <p:cNvPr id="3" name="Text Box 1"/>
          <p:cNvSpPr txBox="1">
            <a:spLocks noGrp="1" noChangeArrowheads="1"/>
          </p:cNvSpPr>
          <p:nvPr>
            <p:ph type="sldNum" sz="quarter" idx="10"/>
          </p:nvPr>
        </p:nvSpPr>
        <p:spPr>
          <a:ln/>
        </p:spPr>
        <p:txBody>
          <a:bodyPr/>
          <a:lstStyle>
            <a:lvl1pPr>
              <a:defRPr/>
            </a:lvl1pPr>
          </a:lstStyle>
          <a:p>
            <a:pPr>
              <a:defRPr/>
            </a:pPr>
            <a:fld id="{81BBF6D0-5901-6B4D-8F3D-C4FEE639C429}" type="slidenum">
              <a:rPr lang="en-US"/>
              <a:pPr>
                <a:defRPr/>
              </a:pPr>
              <a:t>‹#›</a:t>
            </a:fld>
            <a:endParaRPr lang="en-US"/>
          </a:p>
        </p:txBody>
      </p:sp>
    </p:spTree>
    <p:extLst>
      <p:ext uri="{BB962C8B-B14F-4D97-AF65-F5344CB8AC3E}">
        <p14:creationId xmlns:p14="http://schemas.microsoft.com/office/powerpoint/2010/main" val="3440094939"/>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E7A3B4C0-2E01-8442-BA80-1D01BB1E0E6E}" type="slidenum">
              <a:rPr lang="en-US"/>
              <a:pPr>
                <a:defRPr/>
              </a:pPr>
              <a:t>‹#›</a:t>
            </a:fld>
            <a:endParaRPr lang="en-US"/>
          </a:p>
        </p:txBody>
      </p:sp>
    </p:spTree>
    <p:extLst>
      <p:ext uri="{BB962C8B-B14F-4D97-AF65-F5344CB8AC3E}">
        <p14:creationId xmlns:p14="http://schemas.microsoft.com/office/powerpoint/2010/main" val="70231557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100"/>
            <a:ext cx="8021638" cy="232410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9532938" y="546100"/>
            <a:ext cx="13631862" cy="1170622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2870200"/>
            <a:ext cx="8021638" cy="93821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1FB2C74E-3F78-0744-81B7-0C3D24E3FC6E}" type="slidenum">
              <a:rPr lang="en-US"/>
              <a:pPr>
                <a:defRPr/>
              </a:pPr>
              <a:t>‹#›</a:t>
            </a:fld>
            <a:endParaRPr lang="en-US"/>
          </a:p>
        </p:txBody>
      </p:sp>
    </p:spTree>
    <p:extLst>
      <p:ext uri="{BB962C8B-B14F-4D97-AF65-F5344CB8AC3E}">
        <p14:creationId xmlns:p14="http://schemas.microsoft.com/office/powerpoint/2010/main" val="3842912136"/>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1219200" y="3200400"/>
            <a:ext cx="21945600" cy="90519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D17F2EB9-E86C-7642-BCA0-1D177CAA8DCE}" type="slidenum">
              <a:rPr lang="en-US"/>
              <a:pPr>
                <a:defRPr/>
              </a:pPr>
              <a:t>‹#›</a:t>
            </a:fld>
            <a:endParaRPr lang="en-US"/>
          </a:p>
        </p:txBody>
      </p:sp>
    </p:spTree>
    <p:extLst>
      <p:ext uri="{BB962C8B-B14F-4D97-AF65-F5344CB8AC3E}">
        <p14:creationId xmlns:p14="http://schemas.microsoft.com/office/powerpoint/2010/main" val="2567424531"/>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963" y="9601200"/>
            <a:ext cx="14630400" cy="1133475"/>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79963" y="1225550"/>
            <a:ext cx="14630400" cy="82296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ipher" pitchFamily="-1" charset="0"/>
            </a:endParaRPr>
          </a:p>
        </p:txBody>
      </p:sp>
      <p:sp>
        <p:nvSpPr>
          <p:cNvPr id="4" name="Text Placeholder 3"/>
          <p:cNvSpPr>
            <a:spLocks noGrp="1"/>
          </p:cNvSpPr>
          <p:nvPr>
            <p:ph type="body" sz="half" idx="2"/>
          </p:nvPr>
        </p:nvSpPr>
        <p:spPr>
          <a:xfrm>
            <a:off x="4779963" y="10734675"/>
            <a:ext cx="14630400" cy="16097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19E3AA70-DB3B-2D4E-A8C4-E2EB58E5D912}" type="slidenum">
              <a:rPr lang="en-US"/>
              <a:pPr>
                <a:defRPr/>
              </a:pPr>
              <a:t>‹#›</a:t>
            </a:fld>
            <a:endParaRPr lang="en-US"/>
          </a:p>
        </p:txBody>
      </p:sp>
    </p:spTree>
    <p:extLst>
      <p:ext uri="{BB962C8B-B14F-4D97-AF65-F5344CB8AC3E}">
        <p14:creationId xmlns:p14="http://schemas.microsoft.com/office/powerpoint/2010/main" val="2445553615"/>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3200400"/>
            <a:ext cx="21945600" cy="90519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583B5B37-0478-F145-B656-E9BB77EBF9F9}" type="slidenum">
              <a:rPr lang="en-US"/>
              <a:pPr>
                <a:defRPr/>
              </a:pPr>
              <a:t>‹#›</a:t>
            </a:fld>
            <a:endParaRPr lang="en-US"/>
          </a:p>
        </p:txBody>
      </p:sp>
    </p:spTree>
    <p:extLst>
      <p:ext uri="{BB962C8B-B14F-4D97-AF65-F5344CB8AC3E}">
        <p14:creationId xmlns:p14="http://schemas.microsoft.com/office/powerpoint/2010/main" val="3197878538"/>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49275"/>
            <a:ext cx="5486400" cy="117030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549275"/>
            <a:ext cx="16306800" cy="117030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B62BB0F6-DA17-024E-AABA-106106056B32}" type="slidenum">
              <a:rPr lang="en-US"/>
              <a:pPr>
                <a:defRPr/>
              </a:pPr>
              <a:t>‹#›</a:t>
            </a:fld>
            <a:endParaRPr lang="en-US"/>
          </a:p>
        </p:txBody>
      </p:sp>
    </p:spTree>
    <p:extLst>
      <p:ext uri="{BB962C8B-B14F-4D97-AF65-F5344CB8AC3E}">
        <p14:creationId xmlns:p14="http://schemas.microsoft.com/office/powerpoint/2010/main" val="1116468881"/>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0"/>
            <a:ext cx="20726400" cy="2940050"/>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3657600" y="7772400"/>
            <a:ext cx="17068800" cy="35052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8A5483D7-9934-FB46-971F-0CA59739A87E}" type="slidenum">
              <a:rPr lang="en-US"/>
              <a:pPr>
                <a:defRPr/>
              </a:pPr>
              <a:t>‹#›</a:t>
            </a:fld>
            <a:endParaRPr lang="en-US"/>
          </a:p>
        </p:txBody>
      </p:sp>
    </p:spTree>
    <p:extLst>
      <p:ext uri="{BB962C8B-B14F-4D97-AF65-F5344CB8AC3E}">
        <p14:creationId xmlns:p14="http://schemas.microsoft.com/office/powerpoint/2010/main" val="1736847411"/>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1219200" y="3200400"/>
            <a:ext cx="21945600" cy="90519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F6E201F4-75E9-C04F-A8B0-1F9F62197D7A}" type="slidenum">
              <a:rPr lang="en-US"/>
              <a:pPr>
                <a:defRPr/>
              </a:pPr>
              <a:t>‹#›</a:t>
            </a:fld>
            <a:endParaRPr lang="en-US"/>
          </a:p>
        </p:txBody>
      </p:sp>
    </p:spTree>
    <p:extLst>
      <p:ext uri="{BB962C8B-B14F-4D97-AF65-F5344CB8AC3E}">
        <p14:creationId xmlns:p14="http://schemas.microsoft.com/office/powerpoint/2010/main" val="1125346082"/>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38" y="8813800"/>
            <a:ext cx="20726400" cy="27241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925638" y="5813425"/>
            <a:ext cx="20726400" cy="30003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B6D6D334-55FD-7C42-9D92-F99A1EE4A49D}" type="slidenum">
              <a:rPr lang="en-US"/>
              <a:pPr>
                <a:defRPr/>
              </a:pPr>
              <a:t>‹#›</a:t>
            </a:fld>
            <a:endParaRPr lang="en-US"/>
          </a:p>
        </p:txBody>
      </p:sp>
    </p:spTree>
    <p:extLst>
      <p:ext uri="{BB962C8B-B14F-4D97-AF65-F5344CB8AC3E}">
        <p14:creationId xmlns:p14="http://schemas.microsoft.com/office/powerpoint/2010/main" val="3971766321"/>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219200" y="3200400"/>
            <a:ext cx="108966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268200" y="3200400"/>
            <a:ext cx="108966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1"/>
          <p:cNvSpPr txBox="1">
            <a:spLocks noGrp="1" noChangeArrowheads="1"/>
          </p:cNvSpPr>
          <p:nvPr>
            <p:ph type="sldNum" sz="quarter" idx="10"/>
          </p:nvPr>
        </p:nvSpPr>
        <p:spPr>
          <a:ln/>
        </p:spPr>
        <p:txBody>
          <a:bodyPr/>
          <a:lstStyle>
            <a:lvl1pPr>
              <a:defRPr/>
            </a:lvl1pPr>
          </a:lstStyle>
          <a:p>
            <a:pPr>
              <a:defRPr/>
            </a:pPr>
            <a:fld id="{7D3A47B7-DD6B-6643-8FCD-209956ABBD91}" type="slidenum">
              <a:rPr lang="en-US"/>
              <a:pPr>
                <a:defRPr/>
              </a:pPr>
              <a:t>‹#›</a:t>
            </a:fld>
            <a:endParaRPr lang="en-US"/>
          </a:p>
        </p:txBody>
      </p:sp>
    </p:spTree>
    <p:extLst>
      <p:ext uri="{BB962C8B-B14F-4D97-AF65-F5344CB8AC3E}">
        <p14:creationId xmlns:p14="http://schemas.microsoft.com/office/powerpoint/2010/main" val="1130274164"/>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3070225"/>
            <a:ext cx="10774363"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9200" y="4349750"/>
            <a:ext cx="10774363"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7263" y="3070225"/>
            <a:ext cx="10777537"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2387263" y="4349750"/>
            <a:ext cx="10777537"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
          <p:cNvSpPr txBox="1">
            <a:spLocks noGrp="1" noChangeArrowheads="1"/>
          </p:cNvSpPr>
          <p:nvPr>
            <p:ph type="sldNum" sz="quarter" idx="10"/>
          </p:nvPr>
        </p:nvSpPr>
        <p:spPr>
          <a:ln/>
        </p:spPr>
        <p:txBody>
          <a:bodyPr/>
          <a:lstStyle>
            <a:lvl1pPr>
              <a:defRPr/>
            </a:lvl1pPr>
          </a:lstStyle>
          <a:p>
            <a:pPr>
              <a:defRPr/>
            </a:pPr>
            <a:fld id="{8E3FED2B-7D14-834E-9CC7-E2BADCFCA943}" type="slidenum">
              <a:rPr lang="en-US"/>
              <a:pPr>
                <a:defRPr/>
              </a:pPr>
              <a:t>‹#›</a:t>
            </a:fld>
            <a:endParaRPr lang="en-US"/>
          </a:p>
        </p:txBody>
      </p:sp>
    </p:spTree>
    <p:extLst>
      <p:ext uri="{BB962C8B-B14F-4D97-AF65-F5344CB8AC3E}">
        <p14:creationId xmlns:p14="http://schemas.microsoft.com/office/powerpoint/2010/main" val="3329169024"/>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p>
            <a:r>
              <a:rPr lang="en-US" smtClean="0"/>
              <a:t>Click to edit Master title style</a:t>
            </a:r>
            <a:endParaRPr lang="en-US"/>
          </a:p>
        </p:txBody>
      </p:sp>
      <p:sp>
        <p:nvSpPr>
          <p:cNvPr id="3" name="Text Box 1"/>
          <p:cNvSpPr txBox="1">
            <a:spLocks noGrp="1" noChangeArrowheads="1"/>
          </p:cNvSpPr>
          <p:nvPr>
            <p:ph type="sldNum" sz="quarter" idx="10"/>
          </p:nvPr>
        </p:nvSpPr>
        <p:spPr>
          <a:ln/>
        </p:spPr>
        <p:txBody>
          <a:bodyPr/>
          <a:lstStyle>
            <a:lvl1pPr>
              <a:defRPr/>
            </a:lvl1pPr>
          </a:lstStyle>
          <a:p>
            <a:pPr>
              <a:defRPr/>
            </a:pPr>
            <a:fld id="{58F2A21F-54CF-DB4D-9F25-2DE264ED2A4E}" type="slidenum">
              <a:rPr lang="en-US"/>
              <a:pPr>
                <a:defRPr/>
              </a:pPr>
              <a:t>‹#›</a:t>
            </a:fld>
            <a:endParaRPr lang="en-US"/>
          </a:p>
        </p:txBody>
      </p:sp>
    </p:spTree>
    <p:extLst>
      <p:ext uri="{BB962C8B-B14F-4D97-AF65-F5344CB8AC3E}">
        <p14:creationId xmlns:p14="http://schemas.microsoft.com/office/powerpoint/2010/main" val="2929866572"/>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F144F895-E76C-4049-866F-518FCE477F05}" type="slidenum">
              <a:rPr lang="en-US"/>
              <a:pPr>
                <a:defRPr/>
              </a:pPr>
              <a:t>‹#›</a:t>
            </a:fld>
            <a:endParaRPr lang="en-US"/>
          </a:p>
        </p:txBody>
      </p:sp>
    </p:spTree>
    <p:extLst>
      <p:ext uri="{BB962C8B-B14F-4D97-AF65-F5344CB8AC3E}">
        <p14:creationId xmlns:p14="http://schemas.microsoft.com/office/powerpoint/2010/main" val="1630903908"/>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38" y="8813800"/>
            <a:ext cx="20726400" cy="27241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925638" y="5813425"/>
            <a:ext cx="20726400" cy="30003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2D13719A-3192-8948-8603-743636EBBA31}" type="slidenum">
              <a:rPr lang="en-US"/>
              <a:pPr>
                <a:defRPr/>
              </a:pPr>
              <a:t>‹#›</a:t>
            </a:fld>
            <a:endParaRPr lang="en-US"/>
          </a:p>
        </p:txBody>
      </p:sp>
    </p:spTree>
    <p:extLst>
      <p:ext uri="{BB962C8B-B14F-4D97-AF65-F5344CB8AC3E}">
        <p14:creationId xmlns:p14="http://schemas.microsoft.com/office/powerpoint/2010/main" val="2226875792"/>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100"/>
            <a:ext cx="8021638" cy="232410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9532938" y="546100"/>
            <a:ext cx="13631862" cy="1170622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2870200"/>
            <a:ext cx="8021638" cy="93821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26045B07-C722-3A40-87DF-AE1EFCC724CE}" type="slidenum">
              <a:rPr lang="en-US"/>
              <a:pPr>
                <a:defRPr/>
              </a:pPr>
              <a:t>‹#›</a:t>
            </a:fld>
            <a:endParaRPr lang="en-US"/>
          </a:p>
        </p:txBody>
      </p:sp>
    </p:spTree>
    <p:extLst>
      <p:ext uri="{BB962C8B-B14F-4D97-AF65-F5344CB8AC3E}">
        <p14:creationId xmlns:p14="http://schemas.microsoft.com/office/powerpoint/2010/main" val="326957016"/>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963" y="9601200"/>
            <a:ext cx="14630400" cy="1133475"/>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79963" y="1225550"/>
            <a:ext cx="14630400" cy="82296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ipher" pitchFamily="-1" charset="0"/>
            </a:endParaRPr>
          </a:p>
        </p:txBody>
      </p:sp>
      <p:sp>
        <p:nvSpPr>
          <p:cNvPr id="4" name="Text Placeholder 3"/>
          <p:cNvSpPr>
            <a:spLocks noGrp="1"/>
          </p:cNvSpPr>
          <p:nvPr>
            <p:ph type="body" sz="half" idx="2"/>
          </p:nvPr>
        </p:nvSpPr>
        <p:spPr>
          <a:xfrm>
            <a:off x="4779963" y="10734675"/>
            <a:ext cx="14630400" cy="16097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8AA5B0A2-5B80-C14A-B16F-2B57E2D543FA}" type="slidenum">
              <a:rPr lang="en-US"/>
              <a:pPr>
                <a:defRPr/>
              </a:pPr>
              <a:t>‹#›</a:t>
            </a:fld>
            <a:endParaRPr lang="en-US"/>
          </a:p>
        </p:txBody>
      </p:sp>
    </p:spTree>
    <p:extLst>
      <p:ext uri="{BB962C8B-B14F-4D97-AF65-F5344CB8AC3E}">
        <p14:creationId xmlns:p14="http://schemas.microsoft.com/office/powerpoint/2010/main" val="1789488425"/>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3200400"/>
            <a:ext cx="21945600" cy="90519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95253CD1-15B6-B04F-B3CD-83E9693EC5E7}" type="slidenum">
              <a:rPr lang="en-US"/>
              <a:pPr>
                <a:defRPr/>
              </a:pPr>
              <a:t>‹#›</a:t>
            </a:fld>
            <a:endParaRPr lang="en-US"/>
          </a:p>
        </p:txBody>
      </p:sp>
    </p:spTree>
    <p:extLst>
      <p:ext uri="{BB962C8B-B14F-4D97-AF65-F5344CB8AC3E}">
        <p14:creationId xmlns:p14="http://schemas.microsoft.com/office/powerpoint/2010/main" val="2314624161"/>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49275"/>
            <a:ext cx="5486400" cy="117030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549275"/>
            <a:ext cx="16306800" cy="117030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31E4EF92-BD6E-0140-988C-0F0B10835688}" type="slidenum">
              <a:rPr lang="en-US"/>
              <a:pPr>
                <a:defRPr/>
              </a:pPr>
              <a:t>‹#›</a:t>
            </a:fld>
            <a:endParaRPr lang="en-US"/>
          </a:p>
        </p:txBody>
      </p:sp>
    </p:spTree>
    <p:extLst>
      <p:ext uri="{BB962C8B-B14F-4D97-AF65-F5344CB8AC3E}">
        <p14:creationId xmlns:p14="http://schemas.microsoft.com/office/powerpoint/2010/main" val="1423501289"/>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219200" y="3200400"/>
            <a:ext cx="108966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268200" y="3200400"/>
            <a:ext cx="108966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1"/>
          <p:cNvSpPr txBox="1">
            <a:spLocks noGrp="1" noChangeArrowheads="1"/>
          </p:cNvSpPr>
          <p:nvPr>
            <p:ph type="sldNum" sz="quarter" idx="10"/>
          </p:nvPr>
        </p:nvSpPr>
        <p:spPr>
          <a:ln/>
        </p:spPr>
        <p:txBody>
          <a:bodyPr/>
          <a:lstStyle>
            <a:lvl1pPr>
              <a:defRPr/>
            </a:lvl1pPr>
          </a:lstStyle>
          <a:p>
            <a:pPr>
              <a:defRPr/>
            </a:pPr>
            <a:fld id="{980ADCE3-23DD-3C41-B687-0336DA7FCAF1}" type="slidenum">
              <a:rPr lang="en-US"/>
              <a:pPr>
                <a:defRPr/>
              </a:pPr>
              <a:t>‹#›</a:t>
            </a:fld>
            <a:endParaRPr lang="en-US"/>
          </a:p>
        </p:txBody>
      </p:sp>
    </p:spTree>
    <p:extLst>
      <p:ext uri="{BB962C8B-B14F-4D97-AF65-F5344CB8AC3E}">
        <p14:creationId xmlns:p14="http://schemas.microsoft.com/office/powerpoint/2010/main" val="132614954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3070225"/>
            <a:ext cx="10774363"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9200" y="4349750"/>
            <a:ext cx="10774363"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7263" y="3070225"/>
            <a:ext cx="10777537"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2387263" y="4349750"/>
            <a:ext cx="10777537"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
          <p:cNvSpPr txBox="1">
            <a:spLocks noGrp="1" noChangeArrowheads="1"/>
          </p:cNvSpPr>
          <p:nvPr>
            <p:ph type="sldNum" sz="quarter" idx="10"/>
          </p:nvPr>
        </p:nvSpPr>
        <p:spPr>
          <a:ln/>
        </p:spPr>
        <p:txBody>
          <a:bodyPr/>
          <a:lstStyle>
            <a:lvl1pPr>
              <a:defRPr/>
            </a:lvl1pPr>
          </a:lstStyle>
          <a:p>
            <a:pPr>
              <a:defRPr/>
            </a:pPr>
            <a:fld id="{D91C1B60-A6A4-634D-AEB8-0235B9E0851B}" type="slidenum">
              <a:rPr lang="en-US"/>
              <a:pPr>
                <a:defRPr/>
              </a:pPr>
              <a:t>‹#›</a:t>
            </a:fld>
            <a:endParaRPr lang="en-US"/>
          </a:p>
        </p:txBody>
      </p:sp>
    </p:spTree>
    <p:extLst>
      <p:ext uri="{BB962C8B-B14F-4D97-AF65-F5344CB8AC3E}">
        <p14:creationId xmlns:p14="http://schemas.microsoft.com/office/powerpoint/2010/main" val="1918355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p>
            <a:r>
              <a:rPr lang="en-US" smtClean="0"/>
              <a:t>Click to edit Master title style</a:t>
            </a:r>
            <a:endParaRPr lang="en-US"/>
          </a:p>
        </p:txBody>
      </p:sp>
      <p:sp>
        <p:nvSpPr>
          <p:cNvPr id="3" name="Text Box 1"/>
          <p:cNvSpPr txBox="1">
            <a:spLocks noGrp="1" noChangeArrowheads="1"/>
          </p:cNvSpPr>
          <p:nvPr>
            <p:ph type="sldNum" sz="quarter" idx="10"/>
          </p:nvPr>
        </p:nvSpPr>
        <p:spPr>
          <a:ln/>
        </p:spPr>
        <p:txBody>
          <a:bodyPr/>
          <a:lstStyle>
            <a:lvl1pPr>
              <a:defRPr/>
            </a:lvl1pPr>
          </a:lstStyle>
          <a:p>
            <a:pPr>
              <a:defRPr/>
            </a:pPr>
            <a:fld id="{E184B715-3026-FE4B-8713-5DD7E938B574}" type="slidenum">
              <a:rPr lang="en-US"/>
              <a:pPr>
                <a:defRPr/>
              </a:pPr>
              <a:t>‹#›</a:t>
            </a:fld>
            <a:endParaRPr lang="en-US"/>
          </a:p>
        </p:txBody>
      </p:sp>
    </p:spTree>
    <p:extLst>
      <p:ext uri="{BB962C8B-B14F-4D97-AF65-F5344CB8AC3E}">
        <p14:creationId xmlns:p14="http://schemas.microsoft.com/office/powerpoint/2010/main" val="365690923"/>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8C87015D-6E98-E44F-80B9-034C7F410FAC}" type="slidenum">
              <a:rPr lang="en-US"/>
              <a:pPr>
                <a:defRPr/>
              </a:pPr>
              <a:t>‹#›</a:t>
            </a:fld>
            <a:endParaRPr lang="en-US"/>
          </a:p>
        </p:txBody>
      </p:sp>
    </p:spTree>
    <p:extLst>
      <p:ext uri="{BB962C8B-B14F-4D97-AF65-F5344CB8AC3E}">
        <p14:creationId xmlns:p14="http://schemas.microsoft.com/office/powerpoint/2010/main" val="1026912516"/>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100"/>
            <a:ext cx="8021638" cy="232410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9532938" y="546100"/>
            <a:ext cx="13631862" cy="1170622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2870200"/>
            <a:ext cx="8021638" cy="93821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773D36F2-8360-F54B-B21E-69A6C2E7A750}" type="slidenum">
              <a:rPr lang="en-US"/>
              <a:pPr>
                <a:defRPr/>
              </a:pPr>
              <a:t>‹#›</a:t>
            </a:fld>
            <a:endParaRPr lang="en-US"/>
          </a:p>
        </p:txBody>
      </p:sp>
    </p:spTree>
    <p:extLst>
      <p:ext uri="{BB962C8B-B14F-4D97-AF65-F5344CB8AC3E}">
        <p14:creationId xmlns:p14="http://schemas.microsoft.com/office/powerpoint/2010/main" val="2914146136"/>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963" y="9601200"/>
            <a:ext cx="14630400" cy="1133475"/>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79963" y="1225550"/>
            <a:ext cx="14630400" cy="82296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ipher" pitchFamily="-1" charset="0"/>
            </a:endParaRPr>
          </a:p>
        </p:txBody>
      </p:sp>
      <p:sp>
        <p:nvSpPr>
          <p:cNvPr id="4" name="Text Placeholder 3"/>
          <p:cNvSpPr>
            <a:spLocks noGrp="1"/>
          </p:cNvSpPr>
          <p:nvPr>
            <p:ph type="body" sz="half" idx="2"/>
          </p:nvPr>
        </p:nvSpPr>
        <p:spPr>
          <a:xfrm>
            <a:off x="4779963" y="10734675"/>
            <a:ext cx="14630400" cy="16097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4E508479-F420-CA41-9282-2C8B0F0E4653}" type="slidenum">
              <a:rPr lang="en-US"/>
              <a:pPr>
                <a:defRPr/>
              </a:pPr>
              <a:t>‹#›</a:t>
            </a:fld>
            <a:endParaRPr lang="en-US"/>
          </a:p>
        </p:txBody>
      </p:sp>
    </p:spTree>
    <p:extLst>
      <p:ext uri="{BB962C8B-B14F-4D97-AF65-F5344CB8AC3E}">
        <p14:creationId xmlns:p14="http://schemas.microsoft.com/office/powerpoint/2010/main" val="414649003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Text Box 1"/>
          <p:cNvSpPr txBox="1">
            <a:spLocks noGrp="1" noChangeArrowheads="1"/>
          </p:cNvSpPr>
          <p:nvPr>
            <p:ph type="sldNum" sz="quarter" idx="4"/>
          </p:nvPr>
        </p:nvSpPr>
        <p:spPr bwMode="auto">
          <a:xfrm>
            <a:off x="22766338" y="13042900"/>
            <a:ext cx="398462" cy="4445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r">
              <a:defRPr sz="2400">
                <a:solidFill>
                  <a:schemeClr val="tx1"/>
                </a:solidFill>
                <a:latin typeface="Calibri" charset="0"/>
                <a:cs typeface="Calibri" charset="0"/>
                <a:sym typeface="Calibri" charset="0"/>
              </a:defRPr>
            </a:lvl1pPr>
          </a:lstStyle>
          <a:p>
            <a:pPr>
              <a:defRPr/>
            </a:pPr>
            <a:fld id="{785DF3D4-E8F6-0D45-BAC4-75B123ED6A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xmlns:p14="http://schemas.microsoft.com/office/powerpoint/2010/main"/>
  <p:hf hdr="0" ftr="0" dt="0"/>
  <p:txStyles>
    <p:titleStyle>
      <a:lvl1pPr algn="ctr" rtl="0" eaLnBrk="0" fontAlgn="base" hangingPunct="0">
        <a:spcBef>
          <a:spcPct val="0"/>
        </a:spcBef>
        <a:spcAft>
          <a:spcPct val="0"/>
        </a:spcAft>
        <a:defRPr sz="8400">
          <a:solidFill>
            <a:schemeClr val="tx1"/>
          </a:solidFill>
          <a:latin typeface="+mj-lt"/>
          <a:ea typeface="+mj-ea"/>
          <a:cs typeface="+mj-cs"/>
          <a:sym typeface="Calibri" charset="0"/>
        </a:defRPr>
      </a:lvl1pPr>
      <a:lvl2pPr algn="ctr" rtl="0" eaLnBrk="0" fontAlgn="base" hangingPunct="0">
        <a:spcBef>
          <a:spcPct val="0"/>
        </a:spcBef>
        <a:spcAft>
          <a:spcPct val="0"/>
        </a:spcAft>
        <a:defRPr sz="8400">
          <a:solidFill>
            <a:schemeClr val="tx1"/>
          </a:solidFill>
          <a:latin typeface="Calibri" pitchFamily="-1" charset="0"/>
          <a:ea typeface="ヒラギノ角ゴ ProN W3" pitchFamily="-1" charset="-128"/>
          <a:cs typeface="ヒラギノ角ゴ ProN W3" pitchFamily="-1" charset="-128"/>
          <a:sym typeface="Calibri" charset="0"/>
        </a:defRPr>
      </a:lvl2pPr>
      <a:lvl3pPr algn="ctr" rtl="0" eaLnBrk="0" fontAlgn="base" hangingPunct="0">
        <a:spcBef>
          <a:spcPct val="0"/>
        </a:spcBef>
        <a:spcAft>
          <a:spcPct val="0"/>
        </a:spcAft>
        <a:defRPr sz="8400">
          <a:solidFill>
            <a:schemeClr val="tx1"/>
          </a:solidFill>
          <a:latin typeface="Calibri" pitchFamily="-1" charset="0"/>
          <a:ea typeface="ヒラギノ角ゴ ProN W3" pitchFamily="-1" charset="-128"/>
          <a:cs typeface="ヒラギノ角ゴ ProN W3" pitchFamily="-1" charset="-128"/>
          <a:sym typeface="Calibri" charset="0"/>
        </a:defRPr>
      </a:lvl3pPr>
      <a:lvl4pPr algn="ctr" rtl="0" eaLnBrk="0" fontAlgn="base" hangingPunct="0">
        <a:spcBef>
          <a:spcPct val="0"/>
        </a:spcBef>
        <a:spcAft>
          <a:spcPct val="0"/>
        </a:spcAft>
        <a:defRPr sz="8400">
          <a:solidFill>
            <a:schemeClr val="tx1"/>
          </a:solidFill>
          <a:latin typeface="Calibri" pitchFamily="-1" charset="0"/>
          <a:ea typeface="ヒラギノ角ゴ ProN W3" pitchFamily="-1" charset="-128"/>
          <a:cs typeface="ヒラギノ角ゴ ProN W3" pitchFamily="-1" charset="-128"/>
          <a:sym typeface="Calibri" charset="0"/>
        </a:defRPr>
      </a:lvl4pPr>
      <a:lvl5pPr algn="ctr" rtl="0" eaLnBrk="0" fontAlgn="base" hangingPunct="0">
        <a:spcBef>
          <a:spcPct val="0"/>
        </a:spcBef>
        <a:spcAft>
          <a:spcPct val="0"/>
        </a:spcAft>
        <a:defRPr sz="8400">
          <a:solidFill>
            <a:schemeClr val="tx1"/>
          </a:solidFill>
          <a:latin typeface="Calibri" pitchFamily="-1" charset="0"/>
          <a:ea typeface="ヒラギノ角ゴ ProN W3" pitchFamily="-1" charset="-128"/>
          <a:cs typeface="ヒラギノ角ゴ ProN W3" pitchFamily="-1" charset="-128"/>
          <a:sym typeface="Calibri" charset="0"/>
        </a:defRPr>
      </a:lvl5pPr>
      <a:lvl6pPr marL="457200" algn="ctr" rtl="0" fontAlgn="base">
        <a:spcBef>
          <a:spcPct val="0"/>
        </a:spcBef>
        <a:spcAft>
          <a:spcPct val="0"/>
        </a:spcAft>
        <a:defRPr sz="8400">
          <a:solidFill>
            <a:schemeClr val="tx1"/>
          </a:solidFill>
          <a:latin typeface="Calibri" pitchFamily="-1" charset="0"/>
          <a:ea typeface="ヒラギノ角ゴ ProN W3" pitchFamily="-1" charset="-128"/>
          <a:cs typeface="ヒラギノ角ゴ ProN W3" pitchFamily="-1" charset="-128"/>
          <a:sym typeface="Calibri" pitchFamily="-1" charset="0"/>
        </a:defRPr>
      </a:lvl6pPr>
      <a:lvl7pPr marL="914400" algn="ctr" rtl="0" fontAlgn="base">
        <a:spcBef>
          <a:spcPct val="0"/>
        </a:spcBef>
        <a:spcAft>
          <a:spcPct val="0"/>
        </a:spcAft>
        <a:defRPr sz="8400">
          <a:solidFill>
            <a:schemeClr val="tx1"/>
          </a:solidFill>
          <a:latin typeface="Calibri" pitchFamily="-1" charset="0"/>
          <a:ea typeface="ヒラギノ角ゴ ProN W3" pitchFamily="-1" charset="-128"/>
          <a:cs typeface="ヒラギノ角ゴ ProN W3" pitchFamily="-1" charset="-128"/>
          <a:sym typeface="Calibri" pitchFamily="-1" charset="0"/>
        </a:defRPr>
      </a:lvl7pPr>
      <a:lvl8pPr marL="1371600" algn="ctr" rtl="0" fontAlgn="base">
        <a:spcBef>
          <a:spcPct val="0"/>
        </a:spcBef>
        <a:spcAft>
          <a:spcPct val="0"/>
        </a:spcAft>
        <a:defRPr sz="8400">
          <a:solidFill>
            <a:schemeClr val="tx1"/>
          </a:solidFill>
          <a:latin typeface="Calibri" pitchFamily="-1" charset="0"/>
          <a:ea typeface="ヒラギノ角ゴ ProN W3" pitchFamily="-1" charset="-128"/>
          <a:cs typeface="ヒラギノ角ゴ ProN W3" pitchFamily="-1" charset="-128"/>
          <a:sym typeface="Calibri" pitchFamily="-1" charset="0"/>
        </a:defRPr>
      </a:lvl8pPr>
      <a:lvl9pPr marL="1828800" algn="ctr" rtl="0" fontAlgn="base">
        <a:spcBef>
          <a:spcPct val="0"/>
        </a:spcBef>
        <a:spcAft>
          <a:spcPct val="0"/>
        </a:spcAft>
        <a:defRPr sz="8400">
          <a:solidFill>
            <a:schemeClr val="tx1"/>
          </a:solidFill>
          <a:latin typeface="Calibri" pitchFamily="-1" charset="0"/>
          <a:ea typeface="ヒラギノ角ゴ ProN W3" pitchFamily="-1" charset="-128"/>
          <a:cs typeface="ヒラギノ角ゴ ProN W3" pitchFamily="-1" charset="-128"/>
          <a:sym typeface="Calibri" pitchFamily="-1" charset="0"/>
        </a:defRPr>
      </a:lvl9pPr>
    </p:titleStyle>
    <p:bodyStyle>
      <a:lvl1pPr marL="342900" indent="-342900" algn="l" rtl="0" eaLnBrk="0" fontAlgn="base" hangingPunct="0">
        <a:spcBef>
          <a:spcPts val="1500"/>
        </a:spcBef>
        <a:spcAft>
          <a:spcPct val="0"/>
        </a:spcAft>
        <a:buClr>
          <a:srgbClr val="000000"/>
        </a:buClr>
        <a:buSzPct val="100000"/>
        <a:buFont typeface="Arial" charset="0"/>
        <a:buChar char="•"/>
        <a:defRPr sz="6000">
          <a:solidFill>
            <a:schemeClr val="tx1"/>
          </a:solidFill>
          <a:latin typeface="+mn-lt"/>
          <a:ea typeface="+mn-ea"/>
          <a:cs typeface="+mn-cs"/>
          <a:sym typeface="cipher" charset="0"/>
        </a:defRPr>
      </a:lvl1pPr>
      <a:lvl2pPr marL="742950" indent="-285750" algn="l" rtl="0" eaLnBrk="0" fontAlgn="base" hangingPunct="0">
        <a:spcBef>
          <a:spcPts val="1300"/>
        </a:spcBef>
        <a:spcAft>
          <a:spcPct val="0"/>
        </a:spcAft>
        <a:buClr>
          <a:srgbClr val="000000"/>
        </a:buClr>
        <a:buSzPct val="100000"/>
        <a:buFont typeface="Galette Medium" charset="0"/>
        <a:buChar char="–"/>
        <a:defRPr sz="5200">
          <a:solidFill>
            <a:schemeClr val="tx1"/>
          </a:solidFill>
          <a:latin typeface="Galette Medium" pitchFamily="-1" charset="0"/>
          <a:ea typeface="ヒラギノ角ゴ ProN W6" pitchFamily="-1" charset="-128"/>
          <a:cs typeface="ヒラギノ角ゴ ProN W6" pitchFamily="-1" charset="-128"/>
          <a:sym typeface="Galette Medium" charset="0"/>
        </a:defRPr>
      </a:lvl2pPr>
      <a:lvl3pPr marL="1143000" indent="-228600" algn="l" rtl="0" eaLnBrk="0" fontAlgn="base" hangingPunct="0">
        <a:spcBef>
          <a:spcPts val="1200"/>
        </a:spcBef>
        <a:spcAft>
          <a:spcPct val="0"/>
        </a:spcAft>
        <a:buClr>
          <a:srgbClr val="000000"/>
        </a:buClr>
        <a:buSzPct val="100000"/>
        <a:buFont typeface="Arial" charset="0"/>
        <a:buChar char="•"/>
        <a:defRPr sz="4800">
          <a:solidFill>
            <a:schemeClr val="tx1"/>
          </a:solidFill>
          <a:latin typeface="+mn-lt"/>
          <a:ea typeface="+mn-ea"/>
          <a:cs typeface="+mn-cs"/>
          <a:sym typeface="cipher" charset="0"/>
        </a:defRPr>
      </a:lvl3pPr>
      <a:lvl4pPr marL="1600200" indent="-228600" algn="l" rtl="0" eaLnBrk="0" fontAlgn="base" hangingPunct="0">
        <a:spcBef>
          <a:spcPts val="1000"/>
        </a:spcBef>
        <a:spcAft>
          <a:spcPct val="0"/>
        </a:spcAft>
        <a:buClr>
          <a:srgbClr val="000000"/>
        </a:buClr>
        <a:buSzPct val="100000"/>
        <a:buFont typeface="Arial" charset="0"/>
        <a:buChar char="–"/>
        <a:defRPr sz="3600">
          <a:solidFill>
            <a:schemeClr val="tx1"/>
          </a:solidFill>
          <a:latin typeface="+mn-lt"/>
          <a:ea typeface="+mn-ea"/>
          <a:cs typeface="+mn-cs"/>
          <a:sym typeface="cipher" charset="0"/>
        </a:defRPr>
      </a:lvl4pPr>
      <a:lvl5pPr marL="2057400" indent="-228600" algn="l" rtl="0" eaLnBrk="0" fontAlgn="base" hangingPunct="0">
        <a:spcBef>
          <a:spcPts val="1000"/>
        </a:spcBef>
        <a:spcAft>
          <a:spcPct val="0"/>
        </a:spcAft>
        <a:buClr>
          <a:srgbClr val="000000"/>
        </a:buClr>
        <a:buSzPct val="100000"/>
        <a:buFont typeface="Arial" charset="0"/>
        <a:buChar char="»"/>
        <a:defRPr sz="3600">
          <a:solidFill>
            <a:schemeClr val="tx1"/>
          </a:solidFill>
          <a:latin typeface="+mn-lt"/>
          <a:ea typeface="+mn-ea"/>
          <a:cs typeface="+mn-cs"/>
          <a:sym typeface="cipher" charset="0"/>
        </a:defRPr>
      </a:lvl5pPr>
      <a:lvl6pPr marL="2514600" indent="-228600" algn="l" rtl="0" fontAlgn="base">
        <a:spcBef>
          <a:spcPts val="1000"/>
        </a:spcBef>
        <a:spcAft>
          <a:spcPct val="0"/>
        </a:spcAft>
        <a:buClr>
          <a:srgbClr val="000000"/>
        </a:buClr>
        <a:buSzPct val="100000"/>
        <a:buFont typeface="Arial" pitchFamily="-1" charset="0"/>
        <a:buChar char="»"/>
        <a:defRPr sz="3600">
          <a:solidFill>
            <a:schemeClr val="tx1"/>
          </a:solidFill>
          <a:latin typeface="+mn-lt"/>
          <a:ea typeface="+mn-ea"/>
          <a:cs typeface="+mn-cs"/>
          <a:sym typeface="cipher" pitchFamily="-1" charset="0"/>
        </a:defRPr>
      </a:lvl6pPr>
      <a:lvl7pPr marL="2971800" indent="-228600" algn="l" rtl="0" fontAlgn="base">
        <a:spcBef>
          <a:spcPts val="1000"/>
        </a:spcBef>
        <a:spcAft>
          <a:spcPct val="0"/>
        </a:spcAft>
        <a:buClr>
          <a:srgbClr val="000000"/>
        </a:buClr>
        <a:buSzPct val="100000"/>
        <a:buFont typeface="Arial" pitchFamily="-1" charset="0"/>
        <a:buChar char="»"/>
        <a:defRPr sz="3600">
          <a:solidFill>
            <a:schemeClr val="tx1"/>
          </a:solidFill>
          <a:latin typeface="+mn-lt"/>
          <a:ea typeface="+mn-ea"/>
          <a:cs typeface="+mn-cs"/>
          <a:sym typeface="cipher" pitchFamily="-1" charset="0"/>
        </a:defRPr>
      </a:lvl7pPr>
      <a:lvl8pPr marL="3429000" indent="-228600" algn="l" rtl="0" fontAlgn="base">
        <a:spcBef>
          <a:spcPts val="1000"/>
        </a:spcBef>
        <a:spcAft>
          <a:spcPct val="0"/>
        </a:spcAft>
        <a:buClr>
          <a:srgbClr val="000000"/>
        </a:buClr>
        <a:buSzPct val="100000"/>
        <a:buFont typeface="Arial" pitchFamily="-1" charset="0"/>
        <a:buChar char="»"/>
        <a:defRPr sz="3600">
          <a:solidFill>
            <a:schemeClr val="tx1"/>
          </a:solidFill>
          <a:latin typeface="+mn-lt"/>
          <a:ea typeface="+mn-ea"/>
          <a:cs typeface="+mn-cs"/>
          <a:sym typeface="cipher" pitchFamily="-1" charset="0"/>
        </a:defRPr>
      </a:lvl8pPr>
      <a:lvl9pPr marL="3886200" indent="-228600" algn="l" rtl="0" fontAlgn="base">
        <a:spcBef>
          <a:spcPts val="1000"/>
        </a:spcBef>
        <a:spcAft>
          <a:spcPct val="0"/>
        </a:spcAft>
        <a:buClr>
          <a:srgbClr val="000000"/>
        </a:buClr>
        <a:buSzPct val="100000"/>
        <a:buFont typeface="Arial" pitchFamily="-1" charset="0"/>
        <a:buChar char="»"/>
        <a:defRPr sz="3600">
          <a:solidFill>
            <a:schemeClr val="tx1"/>
          </a:solidFill>
          <a:latin typeface="+mn-lt"/>
          <a:ea typeface="+mn-ea"/>
          <a:cs typeface="+mn-cs"/>
          <a:sym typeface="cipher" pitchFamily="-1"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22766338" y="13017500"/>
            <a:ext cx="398462" cy="4445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r">
              <a:defRPr sz="2400">
                <a:solidFill>
                  <a:schemeClr val="tx1"/>
                </a:solidFill>
                <a:latin typeface="Calibri" charset="0"/>
                <a:cs typeface="Calibri" charset="0"/>
                <a:sym typeface="Calibri" charset="0"/>
              </a:defRPr>
            </a:lvl1pPr>
          </a:lstStyle>
          <a:p>
            <a:pPr>
              <a:defRPr/>
            </a:pPr>
            <a:fld id="{622662F3-1EB1-B44E-ABFD-D0130C0140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xmlns:p14="http://schemas.microsoft.com/office/powerpoint/2010/main"/>
  <p:hf hdr="0" ftr="0" dt="0"/>
  <p:txStyles>
    <p:titleStyle>
      <a:lvl1pPr algn="ctr" rtl="0" eaLnBrk="0" fontAlgn="base" hangingPunct="0">
        <a:spcBef>
          <a:spcPct val="0"/>
        </a:spcBef>
        <a:spcAft>
          <a:spcPct val="0"/>
        </a:spcAft>
        <a:defRPr sz="8600">
          <a:solidFill>
            <a:schemeClr val="tx1"/>
          </a:solidFill>
          <a:latin typeface="+mj-lt"/>
          <a:ea typeface="+mj-ea"/>
          <a:cs typeface="+mj-cs"/>
          <a:sym typeface="Calibri" charset="0"/>
        </a:defRPr>
      </a:lvl1pPr>
      <a:lvl2pPr algn="ctr" rtl="0" eaLnBrk="0" fontAlgn="base" hangingPunct="0">
        <a:spcBef>
          <a:spcPct val="0"/>
        </a:spcBef>
        <a:spcAft>
          <a:spcPct val="0"/>
        </a:spcAft>
        <a:defRPr sz="8600">
          <a:solidFill>
            <a:schemeClr val="tx1"/>
          </a:solidFill>
          <a:latin typeface="Calibri" pitchFamily="-1" charset="0"/>
          <a:ea typeface="ヒラギノ角ゴ ProN W3" pitchFamily="-1" charset="-128"/>
          <a:cs typeface="ヒラギノ角ゴ ProN W3" pitchFamily="-1" charset="-128"/>
          <a:sym typeface="Calibri" charset="0"/>
        </a:defRPr>
      </a:lvl2pPr>
      <a:lvl3pPr algn="ctr" rtl="0" eaLnBrk="0" fontAlgn="base" hangingPunct="0">
        <a:spcBef>
          <a:spcPct val="0"/>
        </a:spcBef>
        <a:spcAft>
          <a:spcPct val="0"/>
        </a:spcAft>
        <a:defRPr sz="8600">
          <a:solidFill>
            <a:schemeClr val="tx1"/>
          </a:solidFill>
          <a:latin typeface="Calibri" pitchFamily="-1" charset="0"/>
          <a:ea typeface="ヒラギノ角ゴ ProN W3" pitchFamily="-1" charset="-128"/>
          <a:cs typeface="ヒラギノ角ゴ ProN W3" pitchFamily="-1" charset="-128"/>
          <a:sym typeface="Calibri" charset="0"/>
        </a:defRPr>
      </a:lvl3pPr>
      <a:lvl4pPr algn="ctr" rtl="0" eaLnBrk="0" fontAlgn="base" hangingPunct="0">
        <a:spcBef>
          <a:spcPct val="0"/>
        </a:spcBef>
        <a:spcAft>
          <a:spcPct val="0"/>
        </a:spcAft>
        <a:defRPr sz="8600">
          <a:solidFill>
            <a:schemeClr val="tx1"/>
          </a:solidFill>
          <a:latin typeface="Calibri" pitchFamily="-1" charset="0"/>
          <a:ea typeface="ヒラギノ角ゴ ProN W3" pitchFamily="-1" charset="-128"/>
          <a:cs typeface="ヒラギノ角ゴ ProN W3" pitchFamily="-1" charset="-128"/>
          <a:sym typeface="Calibri" charset="0"/>
        </a:defRPr>
      </a:lvl4pPr>
      <a:lvl5pPr algn="ctr" rtl="0" eaLnBrk="0" fontAlgn="base" hangingPunct="0">
        <a:spcBef>
          <a:spcPct val="0"/>
        </a:spcBef>
        <a:spcAft>
          <a:spcPct val="0"/>
        </a:spcAft>
        <a:defRPr sz="8600">
          <a:solidFill>
            <a:schemeClr val="tx1"/>
          </a:solidFill>
          <a:latin typeface="Calibri" pitchFamily="-1" charset="0"/>
          <a:ea typeface="ヒラギノ角ゴ ProN W3" pitchFamily="-1" charset="-128"/>
          <a:cs typeface="ヒラギノ角ゴ ProN W3" pitchFamily="-1" charset="-128"/>
          <a:sym typeface="Calibri" charset="0"/>
        </a:defRPr>
      </a:lvl5pPr>
      <a:lvl6pPr marL="457200" algn="ctr" rtl="0" fontAlgn="base">
        <a:spcBef>
          <a:spcPct val="0"/>
        </a:spcBef>
        <a:spcAft>
          <a:spcPct val="0"/>
        </a:spcAft>
        <a:defRPr sz="8600">
          <a:solidFill>
            <a:schemeClr val="tx1"/>
          </a:solidFill>
          <a:latin typeface="Calibri" pitchFamily="-1" charset="0"/>
          <a:ea typeface="ヒラギノ角ゴ ProN W3" pitchFamily="-1" charset="-128"/>
          <a:cs typeface="ヒラギノ角ゴ ProN W3" pitchFamily="-1" charset="-128"/>
          <a:sym typeface="Calibri" pitchFamily="-1" charset="0"/>
        </a:defRPr>
      </a:lvl6pPr>
      <a:lvl7pPr marL="914400" algn="ctr" rtl="0" fontAlgn="base">
        <a:spcBef>
          <a:spcPct val="0"/>
        </a:spcBef>
        <a:spcAft>
          <a:spcPct val="0"/>
        </a:spcAft>
        <a:defRPr sz="8600">
          <a:solidFill>
            <a:schemeClr val="tx1"/>
          </a:solidFill>
          <a:latin typeface="Calibri" pitchFamily="-1" charset="0"/>
          <a:ea typeface="ヒラギノ角ゴ ProN W3" pitchFamily="-1" charset="-128"/>
          <a:cs typeface="ヒラギノ角ゴ ProN W3" pitchFamily="-1" charset="-128"/>
          <a:sym typeface="Calibri" pitchFamily="-1" charset="0"/>
        </a:defRPr>
      </a:lvl7pPr>
      <a:lvl8pPr marL="1371600" algn="ctr" rtl="0" fontAlgn="base">
        <a:spcBef>
          <a:spcPct val="0"/>
        </a:spcBef>
        <a:spcAft>
          <a:spcPct val="0"/>
        </a:spcAft>
        <a:defRPr sz="8600">
          <a:solidFill>
            <a:schemeClr val="tx1"/>
          </a:solidFill>
          <a:latin typeface="Calibri" pitchFamily="-1" charset="0"/>
          <a:ea typeface="ヒラギノ角ゴ ProN W3" pitchFamily="-1" charset="-128"/>
          <a:cs typeface="ヒラギノ角ゴ ProN W3" pitchFamily="-1" charset="-128"/>
          <a:sym typeface="Calibri" pitchFamily="-1" charset="0"/>
        </a:defRPr>
      </a:lvl8pPr>
      <a:lvl9pPr marL="1828800" algn="ctr" rtl="0" fontAlgn="base">
        <a:spcBef>
          <a:spcPct val="0"/>
        </a:spcBef>
        <a:spcAft>
          <a:spcPct val="0"/>
        </a:spcAft>
        <a:defRPr sz="8600">
          <a:solidFill>
            <a:schemeClr val="tx1"/>
          </a:solidFill>
          <a:latin typeface="Calibri" pitchFamily="-1" charset="0"/>
          <a:ea typeface="ヒラギノ角ゴ ProN W3" pitchFamily="-1" charset="-128"/>
          <a:cs typeface="ヒラギノ角ゴ ProN W3" pitchFamily="-1" charset="-128"/>
          <a:sym typeface="Calibri" pitchFamily="-1" charset="0"/>
        </a:defRPr>
      </a:lvl9pPr>
    </p:titleStyle>
    <p:bodyStyle>
      <a:lvl1pPr marL="342900" indent="-342900" algn="l" rtl="0" eaLnBrk="0" fontAlgn="base" hangingPunct="0">
        <a:spcBef>
          <a:spcPts val="1500"/>
        </a:spcBef>
        <a:spcAft>
          <a:spcPct val="0"/>
        </a:spcAft>
        <a:buClr>
          <a:srgbClr val="000000"/>
        </a:buClr>
        <a:buSzPct val="100000"/>
        <a:buFont typeface="Arial" charset="0"/>
        <a:buChar char="•"/>
        <a:defRPr sz="6200">
          <a:solidFill>
            <a:schemeClr val="tx1"/>
          </a:solidFill>
          <a:latin typeface="+mn-lt"/>
          <a:ea typeface="+mn-ea"/>
          <a:cs typeface="+mn-cs"/>
          <a:sym typeface="cipher" charset="0"/>
        </a:defRPr>
      </a:lvl1pPr>
      <a:lvl2pPr marL="742950" indent="-285750" algn="l" rtl="0" eaLnBrk="0" fontAlgn="base" hangingPunct="0">
        <a:spcBef>
          <a:spcPts val="1300"/>
        </a:spcBef>
        <a:spcAft>
          <a:spcPct val="0"/>
        </a:spcAft>
        <a:buClr>
          <a:srgbClr val="000000"/>
        </a:buClr>
        <a:buSzPct val="100000"/>
        <a:buFont typeface="Galette Medium" charset="0"/>
        <a:buChar char="–"/>
        <a:defRPr sz="5400">
          <a:solidFill>
            <a:schemeClr val="tx1"/>
          </a:solidFill>
          <a:latin typeface="Galette Medium" pitchFamily="-1" charset="0"/>
          <a:ea typeface="ヒラギノ角ゴ ProN W6" pitchFamily="-1" charset="-128"/>
          <a:cs typeface="ヒラギノ角ゴ ProN W6" pitchFamily="-1" charset="-128"/>
          <a:sym typeface="Galette Medium" charset="0"/>
        </a:defRPr>
      </a:lvl2pPr>
      <a:lvl3pPr marL="1143000" indent="-228600" algn="l" rtl="0" eaLnBrk="0" fontAlgn="base" hangingPunct="0">
        <a:spcBef>
          <a:spcPts val="1200"/>
        </a:spcBef>
        <a:spcAft>
          <a:spcPct val="0"/>
        </a:spcAft>
        <a:buClr>
          <a:srgbClr val="000000"/>
        </a:buClr>
        <a:buSzPct val="100000"/>
        <a:buFont typeface="Arial" charset="0"/>
        <a:buChar char="•"/>
        <a:defRPr sz="4800">
          <a:solidFill>
            <a:schemeClr val="tx1"/>
          </a:solidFill>
          <a:latin typeface="+mn-lt"/>
          <a:ea typeface="+mn-ea"/>
          <a:cs typeface="+mn-cs"/>
          <a:sym typeface="cipher" charset="0"/>
        </a:defRPr>
      </a:lvl3pPr>
      <a:lvl4pPr marL="1600200" indent="-228600" algn="l" rtl="0" eaLnBrk="0" fontAlgn="base" hangingPunct="0">
        <a:spcBef>
          <a:spcPts val="1000"/>
        </a:spcBef>
        <a:spcAft>
          <a:spcPct val="0"/>
        </a:spcAft>
        <a:buClr>
          <a:srgbClr val="000000"/>
        </a:buClr>
        <a:buSzPct val="100000"/>
        <a:buFont typeface="Arial" charset="0"/>
        <a:buChar char="–"/>
        <a:defRPr sz="3800">
          <a:solidFill>
            <a:schemeClr val="tx1"/>
          </a:solidFill>
          <a:latin typeface="+mn-lt"/>
          <a:ea typeface="+mn-ea"/>
          <a:cs typeface="+mn-cs"/>
          <a:sym typeface="cipher" charset="0"/>
        </a:defRPr>
      </a:lvl4pPr>
      <a:lvl5pPr marL="2057400" indent="-228600" algn="l" rtl="0" eaLnBrk="0" fontAlgn="base" hangingPunct="0">
        <a:spcBef>
          <a:spcPts val="1000"/>
        </a:spcBef>
        <a:spcAft>
          <a:spcPct val="0"/>
        </a:spcAft>
        <a:buClr>
          <a:srgbClr val="000000"/>
        </a:buClr>
        <a:buSzPct val="100000"/>
        <a:buFont typeface="Arial" charset="0"/>
        <a:buChar char="»"/>
        <a:defRPr sz="3800">
          <a:solidFill>
            <a:schemeClr val="tx1"/>
          </a:solidFill>
          <a:latin typeface="+mn-lt"/>
          <a:ea typeface="+mn-ea"/>
          <a:cs typeface="+mn-cs"/>
          <a:sym typeface="cipher" charset="0"/>
        </a:defRPr>
      </a:lvl5pPr>
      <a:lvl6pPr marL="2514600" indent="-228600" algn="l" rtl="0" fontAlgn="base">
        <a:spcBef>
          <a:spcPts val="1000"/>
        </a:spcBef>
        <a:spcAft>
          <a:spcPct val="0"/>
        </a:spcAft>
        <a:buClr>
          <a:srgbClr val="000000"/>
        </a:buClr>
        <a:buSzPct val="100000"/>
        <a:buFont typeface="Arial" pitchFamily="-1" charset="0"/>
        <a:buChar char="»"/>
        <a:defRPr sz="3800">
          <a:solidFill>
            <a:schemeClr val="tx1"/>
          </a:solidFill>
          <a:latin typeface="+mn-lt"/>
          <a:ea typeface="+mn-ea"/>
          <a:cs typeface="+mn-cs"/>
          <a:sym typeface="cipher" pitchFamily="-1" charset="0"/>
        </a:defRPr>
      </a:lvl6pPr>
      <a:lvl7pPr marL="2971800" indent="-228600" algn="l" rtl="0" fontAlgn="base">
        <a:spcBef>
          <a:spcPts val="1000"/>
        </a:spcBef>
        <a:spcAft>
          <a:spcPct val="0"/>
        </a:spcAft>
        <a:buClr>
          <a:srgbClr val="000000"/>
        </a:buClr>
        <a:buSzPct val="100000"/>
        <a:buFont typeface="Arial" pitchFamily="-1" charset="0"/>
        <a:buChar char="»"/>
        <a:defRPr sz="3800">
          <a:solidFill>
            <a:schemeClr val="tx1"/>
          </a:solidFill>
          <a:latin typeface="+mn-lt"/>
          <a:ea typeface="+mn-ea"/>
          <a:cs typeface="+mn-cs"/>
          <a:sym typeface="cipher" pitchFamily="-1" charset="0"/>
        </a:defRPr>
      </a:lvl7pPr>
      <a:lvl8pPr marL="3429000" indent="-228600" algn="l" rtl="0" fontAlgn="base">
        <a:spcBef>
          <a:spcPts val="1000"/>
        </a:spcBef>
        <a:spcAft>
          <a:spcPct val="0"/>
        </a:spcAft>
        <a:buClr>
          <a:srgbClr val="000000"/>
        </a:buClr>
        <a:buSzPct val="100000"/>
        <a:buFont typeface="Arial" pitchFamily="-1" charset="0"/>
        <a:buChar char="»"/>
        <a:defRPr sz="3800">
          <a:solidFill>
            <a:schemeClr val="tx1"/>
          </a:solidFill>
          <a:latin typeface="+mn-lt"/>
          <a:ea typeface="+mn-ea"/>
          <a:cs typeface="+mn-cs"/>
          <a:sym typeface="cipher" pitchFamily="-1" charset="0"/>
        </a:defRPr>
      </a:lvl8pPr>
      <a:lvl9pPr marL="3886200" indent="-228600" algn="l" rtl="0" fontAlgn="base">
        <a:spcBef>
          <a:spcPts val="1000"/>
        </a:spcBef>
        <a:spcAft>
          <a:spcPct val="0"/>
        </a:spcAft>
        <a:buClr>
          <a:srgbClr val="000000"/>
        </a:buClr>
        <a:buSzPct val="100000"/>
        <a:buFont typeface="Arial" pitchFamily="-1" charset="0"/>
        <a:buChar char="»"/>
        <a:defRPr sz="3800">
          <a:solidFill>
            <a:schemeClr val="tx1"/>
          </a:solidFill>
          <a:latin typeface="+mn-lt"/>
          <a:ea typeface="+mn-ea"/>
          <a:cs typeface="+mn-cs"/>
          <a:sym typeface="cipher" pitchFamily="-1"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Text Box 1"/>
          <p:cNvSpPr txBox="1">
            <a:spLocks noGrp="1" noChangeArrowheads="1"/>
          </p:cNvSpPr>
          <p:nvPr>
            <p:ph type="sldNum" sz="quarter" idx="4"/>
          </p:nvPr>
        </p:nvSpPr>
        <p:spPr bwMode="auto">
          <a:xfrm>
            <a:off x="22766338" y="13017500"/>
            <a:ext cx="398462" cy="4445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r">
              <a:defRPr sz="2400">
                <a:solidFill>
                  <a:schemeClr val="tx1"/>
                </a:solidFill>
                <a:latin typeface="Calibri" charset="0"/>
                <a:cs typeface="Calibri" charset="0"/>
                <a:sym typeface="Calibri" charset="0"/>
              </a:defRPr>
            </a:lvl1pPr>
          </a:lstStyle>
          <a:p>
            <a:pPr>
              <a:defRPr/>
            </a:pPr>
            <a:fld id="{B852EFED-40C6-2D45-8DD1-6376E28DB736}" type="slidenum">
              <a:rPr lang="en-US"/>
              <a:pPr>
                <a:defRPr/>
              </a:pPr>
              <a:t>‹#›</a:t>
            </a:fld>
            <a:endParaRPr lang="en-US"/>
          </a:p>
        </p:txBody>
      </p:sp>
      <p:sp>
        <p:nvSpPr>
          <p:cNvPr id="25603" name="Rectangle 2"/>
          <p:cNvSpPr>
            <a:spLocks/>
          </p:cNvSpPr>
          <p:nvPr/>
        </p:nvSpPr>
        <p:spPr bwMode="auto">
          <a:xfrm>
            <a:off x="0" y="0"/>
            <a:ext cx="24422100" cy="3352800"/>
          </a:xfrm>
          <a:prstGeom prst="rect">
            <a:avLst/>
          </a:prstGeom>
          <a:gradFill rotWithShape="0">
            <a:gsLst>
              <a:gs pos="0">
                <a:srgbClr val="FFFFFF"/>
              </a:gs>
              <a:gs pos="100000">
                <a:srgbClr val="D8D8D8"/>
              </a:gs>
            </a:gsLst>
            <a:lin ang="5400000" scaled="1"/>
          </a:gradFill>
          <a:ln w="9525">
            <a:solidFill>
              <a:srgbClr val="EBEBEB"/>
            </a:solidFill>
            <a:round/>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hf hdr="0" ftr="0" dt="0"/>
  <p:txStyles>
    <p:titleStyle>
      <a:lvl1pPr algn="ctr" rtl="0" eaLnBrk="0" fontAlgn="base" hangingPunct="0">
        <a:spcBef>
          <a:spcPct val="0"/>
        </a:spcBef>
        <a:spcAft>
          <a:spcPct val="0"/>
        </a:spcAft>
        <a:defRPr sz="8600">
          <a:solidFill>
            <a:schemeClr val="tx1"/>
          </a:solidFill>
          <a:latin typeface="+mj-lt"/>
          <a:ea typeface="+mj-ea"/>
          <a:cs typeface="+mj-cs"/>
          <a:sym typeface="Calibri" charset="0"/>
        </a:defRPr>
      </a:lvl1pPr>
      <a:lvl2pPr algn="ctr" rtl="0" eaLnBrk="0" fontAlgn="base" hangingPunct="0">
        <a:spcBef>
          <a:spcPct val="0"/>
        </a:spcBef>
        <a:spcAft>
          <a:spcPct val="0"/>
        </a:spcAft>
        <a:defRPr sz="8600">
          <a:solidFill>
            <a:schemeClr val="tx1"/>
          </a:solidFill>
          <a:latin typeface="Calibri" pitchFamily="-1" charset="0"/>
          <a:ea typeface="ヒラギノ角ゴ ProN W3" pitchFamily="-1" charset="-128"/>
          <a:cs typeface="ヒラギノ角ゴ ProN W3" pitchFamily="-1" charset="-128"/>
          <a:sym typeface="Calibri" charset="0"/>
        </a:defRPr>
      </a:lvl2pPr>
      <a:lvl3pPr algn="ctr" rtl="0" eaLnBrk="0" fontAlgn="base" hangingPunct="0">
        <a:spcBef>
          <a:spcPct val="0"/>
        </a:spcBef>
        <a:spcAft>
          <a:spcPct val="0"/>
        </a:spcAft>
        <a:defRPr sz="8600">
          <a:solidFill>
            <a:schemeClr val="tx1"/>
          </a:solidFill>
          <a:latin typeface="Calibri" pitchFamily="-1" charset="0"/>
          <a:ea typeface="ヒラギノ角ゴ ProN W3" pitchFamily="-1" charset="-128"/>
          <a:cs typeface="ヒラギノ角ゴ ProN W3" pitchFamily="-1" charset="-128"/>
          <a:sym typeface="Calibri" charset="0"/>
        </a:defRPr>
      </a:lvl3pPr>
      <a:lvl4pPr algn="ctr" rtl="0" eaLnBrk="0" fontAlgn="base" hangingPunct="0">
        <a:spcBef>
          <a:spcPct val="0"/>
        </a:spcBef>
        <a:spcAft>
          <a:spcPct val="0"/>
        </a:spcAft>
        <a:defRPr sz="8600">
          <a:solidFill>
            <a:schemeClr val="tx1"/>
          </a:solidFill>
          <a:latin typeface="Calibri" pitchFamily="-1" charset="0"/>
          <a:ea typeface="ヒラギノ角ゴ ProN W3" pitchFamily="-1" charset="-128"/>
          <a:cs typeface="ヒラギノ角ゴ ProN W3" pitchFamily="-1" charset="-128"/>
          <a:sym typeface="Calibri" charset="0"/>
        </a:defRPr>
      </a:lvl4pPr>
      <a:lvl5pPr algn="ctr" rtl="0" eaLnBrk="0" fontAlgn="base" hangingPunct="0">
        <a:spcBef>
          <a:spcPct val="0"/>
        </a:spcBef>
        <a:spcAft>
          <a:spcPct val="0"/>
        </a:spcAft>
        <a:defRPr sz="8600">
          <a:solidFill>
            <a:schemeClr val="tx1"/>
          </a:solidFill>
          <a:latin typeface="Calibri" pitchFamily="-1" charset="0"/>
          <a:ea typeface="ヒラギノ角ゴ ProN W3" pitchFamily="-1" charset="-128"/>
          <a:cs typeface="ヒラギノ角ゴ ProN W3" pitchFamily="-1" charset="-128"/>
          <a:sym typeface="Calibri" charset="0"/>
        </a:defRPr>
      </a:lvl5pPr>
      <a:lvl6pPr marL="457200" algn="ctr" rtl="0" fontAlgn="base">
        <a:spcBef>
          <a:spcPct val="0"/>
        </a:spcBef>
        <a:spcAft>
          <a:spcPct val="0"/>
        </a:spcAft>
        <a:defRPr sz="8600">
          <a:solidFill>
            <a:schemeClr val="tx1"/>
          </a:solidFill>
          <a:latin typeface="Calibri" pitchFamily="-1" charset="0"/>
          <a:ea typeface="ヒラギノ角ゴ ProN W3" pitchFamily="-1" charset="-128"/>
          <a:cs typeface="ヒラギノ角ゴ ProN W3" pitchFamily="-1" charset="-128"/>
          <a:sym typeface="Calibri" pitchFamily="-1" charset="0"/>
        </a:defRPr>
      </a:lvl6pPr>
      <a:lvl7pPr marL="914400" algn="ctr" rtl="0" fontAlgn="base">
        <a:spcBef>
          <a:spcPct val="0"/>
        </a:spcBef>
        <a:spcAft>
          <a:spcPct val="0"/>
        </a:spcAft>
        <a:defRPr sz="8600">
          <a:solidFill>
            <a:schemeClr val="tx1"/>
          </a:solidFill>
          <a:latin typeface="Calibri" pitchFamily="-1" charset="0"/>
          <a:ea typeface="ヒラギノ角ゴ ProN W3" pitchFamily="-1" charset="-128"/>
          <a:cs typeface="ヒラギノ角ゴ ProN W3" pitchFamily="-1" charset="-128"/>
          <a:sym typeface="Calibri" pitchFamily="-1" charset="0"/>
        </a:defRPr>
      </a:lvl7pPr>
      <a:lvl8pPr marL="1371600" algn="ctr" rtl="0" fontAlgn="base">
        <a:spcBef>
          <a:spcPct val="0"/>
        </a:spcBef>
        <a:spcAft>
          <a:spcPct val="0"/>
        </a:spcAft>
        <a:defRPr sz="8600">
          <a:solidFill>
            <a:schemeClr val="tx1"/>
          </a:solidFill>
          <a:latin typeface="Calibri" pitchFamily="-1" charset="0"/>
          <a:ea typeface="ヒラギノ角ゴ ProN W3" pitchFamily="-1" charset="-128"/>
          <a:cs typeface="ヒラギノ角ゴ ProN W3" pitchFamily="-1" charset="-128"/>
          <a:sym typeface="Calibri" pitchFamily="-1" charset="0"/>
        </a:defRPr>
      </a:lvl8pPr>
      <a:lvl9pPr marL="1828800" algn="ctr" rtl="0" fontAlgn="base">
        <a:spcBef>
          <a:spcPct val="0"/>
        </a:spcBef>
        <a:spcAft>
          <a:spcPct val="0"/>
        </a:spcAft>
        <a:defRPr sz="8600">
          <a:solidFill>
            <a:schemeClr val="tx1"/>
          </a:solidFill>
          <a:latin typeface="Calibri" pitchFamily="-1" charset="0"/>
          <a:ea typeface="ヒラギノ角ゴ ProN W3" pitchFamily="-1" charset="-128"/>
          <a:cs typeface="ヒラギノ角ゴ ProN W3" pitchFamily="-1" charset="-128"/>
          <a:sym typeface="Calibri" pitchFamily="-1" charset="0"/>
        </a:defRPr>
      </a:lvl9pPr>
    </p:titleStyle>
    <p:bodyStyle>
      <a:lvl1pPr marL="342900" indent="-342900" algn="l" rtl="0" eaLnBrk="0" fontAlgn="base" hangingPunct="0">
        <a:spcBef>
          <a:spcPts val="1500"/>
        </a:spcBef>
        <a:spcAft>
          <a:spcPct val="0"/>
        </a:spcAft>
        <a:buClr>
          <a:srgbClr val="000000"/>
        </a:buClr>
        <a:buSzPct val="100000"/>
        <a:buFont typeface="Arial" charset="0"/>
        <a:buChar char="•"/>
        <a:defRPr sz="6200">
          <a:solidFill>
            <a:schemeClr val="tx1"/>
          </a:solidFill>
          <a:latin typeface="+mn-lt"/>
          <a:ea typeface="+mn-ea"/>
          <a:cs typeface="+mn-cs"/>
          <a:sym typeface="cipher" charset="0"/>
        </a:defRPr>
      </a:lvl1pPr>
      <a:lvl2pPr marL="742950" indent="-285750" algn="l" rtl="0" eaLnBrk="0" fontAlgn="base" hangingPunct="0">
        <a:spcBef>
          <a:spcPts val="1300"/>
        </a:spcBef>
        <a:spcAft>
          <a:spcPct val="0"/>
        </a:spcAft>
        <a:buClr>
          <a:srgbClr val="000000"/>
        </a:buClr>
        <a:buSzPct val="100000"/>
        <a:buFont typeface="Galette Medium" charset="0"/>
        <a:buChar char="–"/>
        <a:defRPr sz="5400">
          <a:solidFill>
            <a:schemeClr val="tx1"/>
          </a:solidFill>
          <a:latin typeface="Galette Medium" pitchFamily="-1" charset="0"/>
          <a:ea typeface="ヒラギノ角ゴ ProN W6" pitchFamily="-1" charset="-128"/>
          <a:cs typeface="ヒラギノ角ゴ ProN W6" pitchFamily="-1" charset="-128"/>
          <a:sym typeface="Galette Medium" charset="0"/>
        </a:defRPr>
      </a:lvl2pPr>
      <a:lvl3pPr marL="1143000" indent="-228600" algn="l" rtl="0" eaLnBrk="0" fontAlgn="base" hangingPunct="0">
        <a:spcBef>
          <a:spcPts val="1200"/>
        </a:spcBef>
        <a:spcAft>
          <a:spcPct val="0"/>
        </a:spcAft>
        <a:buClr>
          <a:srgbClr val="000000"/>
        </a:buClr>
        <a:buSzPct val="100000"/>
        <a:buFont typeface="Arial" charset="0"/>
        <a:buChar char="•"/>
        <a:defRPr sz="4800">
          <a:solidFill>
            <a:schemeClr val="tx1"/>
          </a:solidFill>
          <a:latin typeface="+mn-lt"/>
          <a:ea typeface="+mn-ea"/>
          <a:cs typeface="+mn-cs"/>
          <a:sym typeface="cipher" charset="0"/>
        </a:defRPr>
      </a:lvl3pPr>
      <a:lvl4pPr marL="1600200" indent="-228600" algn="l" rtl="0" eaLnBrk="0" fontAlgn="base" hangingPunct="0">
        <a:spcBef>
          <a:spcPts val="1000"/>
        </a:spcBef>
        <a:spcAft>
          <a:spcPct val="0"/>
        </a:spcAft>
        <a:buClr>
          <a:srgbClr val="000000"/>
        </a:buClr>
        <a:buSzPct val="100000"/>
        <a:buFont typeface="Arial" charset="0"/>
        <a:buChar char="–"/>
        <a:defRPr sz="3800">
          <a:solidFill>
            <a:schemeClr val="tx1"/>
          </a:solidFill>
          <a:latin typeface="+mn-lt"/>
          <a:ea typeface="+mn-ea"/>
          <a:cs typeface="+mn-cs"/>
          <a:sym typeface="cipher" charset="0"/>
        </a:defRPr>
      </a:lvl4pPr>
      <a:lvl5pPr marL="2057400" indent="-228600" algn="l" rtl="0" eaLnBrk="0" fontAlgn="base" hangingPunct="0">
        <a:spcBef>
          <a:spcPts val="1000"/>
        </a:spcBef>
        <a:spcAft>
          <a:spcPct val="0"/>
        </a:spcAft>
        <a:buClr>
          <a:srgbClr val="000000"/>
        </a:buClr>
        <a:buSzPct val="100000"/>
        <a:buFont typeface="Arial" charset="0"/>
        <a:buChar char="»"/>
        <a:defRPr sz="3800">
          <a:solidFill>
            <a:schemeClr val="tx1"/>
          </a:solidFill>
          <a:latin typeface="+mn-lt"/>
          <a:ea typeface="+mn-ea"/>
          <a:cs typeface="+mn-cs"/>
          <a:sym typeface="cipher" charset="0"/>
        </a:defRPr>
      </a:lvl5pPr>
      <a:lvl6pPr marL="2514600" indent="-228600" algn="l" rtl="0" fontAlgn="base">
        <a:spcBef>
          <a:spcPts val="1000"/>
        </a:spcBef>
        <a:spcAft>
          <a:spcPct val="0"/>
        </a:spcAft>
        <a:buClr>
          <a:srgbClr val="000000"/>
        </a:buClr>
        <a:buSzPct val="100000"/>
        <a:buFont typeface="Arial" pitchFamily="-1" charset="0"/>
        <a:buChar char="»"/>
        <a:defRPr sz="3800">
          <a:solidFill>
            <a:schemeClr val="tx1"/>
          </a:solidFill>
          <a:latin typeface="+mn-lt"/>
          <a:ea typeface="+mn-ea"/>
          <a:cs typeface="+mn-cs"/>
          <a:sym typeface="cipher" pitchFamily="-1" charset="0"/>
        </a:defRPr>
      </a:lvl6pPr>
      <a:lvl7pPr marL="2971800" indent="-228600" algn="l" rtl="0" fontAlgn="base">
        <a:spcBef>
          <a:spcPts val="1000"/>
        </a:spcBef>
        <a:spcAft>
          <a:spcPct val="0"/>
        </a:spcAft>
        <a:buClr>
          <a:srgbClr val="000000"/>
        </a:buClr>
        <a:buSzPct val="100000"/>
        <a:buFont typeface="Arial" pitchFamily="-1" charset="0"/>
        <a:buChar char="»"/>
        <a:defRPr sz="3800">
          <a:solidFill>
            <a:schemeClr val="tx1"/>
          </a:solidFill>
          <a:latin typeface="+mn-lt"/>
          <a:ea typeface="+mn-ea"/>
          <a:cs typeface="+mn-cs"/>
          <a:sym typeface="cipher" pitchFamily="-1" charset="0"/>
        </a:defRPr>
      </a:lvl7pPr>
      <a:lvl8pPr marL="3429000" indent="-228600" algn="l" rtl="0" fontAlgn="base">
        <a:spcBef>
          <a:spcPts val="1000"/>
        </a:spcBef>
        <a:spcAft>
          <a:spcPct val="0"/>
        </a:spcAft>
        <a:buClr>
          <a:srgbClr val="000000"/>
        </a:buClr>
        <a:buSzPct val="100000"/>
        <a:buFont typeface="Arial" pitchFamily="-1" charset="0"/>
        <a:buChar char="»"/>
        <a:defRPr sz="3800">
          <a:solidFill>
            <a:schemeClr val="tx1"/>
          </a:solidFill>
          <a:latin typeface="+mn-lt"/>
          <a:ea typeface="+mn-ea"/>
          <a:cs typeface="+mn-cs"/>
          <a:sym typeface="cipher" pitchFamily="-1" charset="0"/>
        </a:defRPr>
      </a:lvl8pPr>
      <a:lvl9pPr marL="3886200" indent="-228600" algn="l" rtl="0" fontAlgn="base">
        <a:spcBef>
          <a:spcPts val="1000"/>
        </a:spcBef>
        <a:spcAft>
          <a:spcPct val="0"/>
        </a:spcAft>
        <a:buClr>
          <a:srgbClr val="000000"/>
        </a:buClr>
        <a:buSzPct val="100000"/>
        <a:buFont typeface="Arial" pitchFamily="-1" charset="0"/>
        <a:buChar char="»"/>
        <a:defRPr sz="3800">
          <a:solidFill>
            <a:schemeClr val="tx1"/>
          </a:solidFill>
          <a:latin typeface="+mn-lt"/>
          <a:ea typeface="+mn-ea"/>
          <a:cs typeface="+mn-cs"/>
          <a:sym typeface="cipher" pitchFamily="-1"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xml"/><Relationship Id="rId3" Type="http://schemas.openxmlformats.org/officeDocument/2006/relationships/image" Target="../media/image7.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3.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8.xml"/><Relationship Id="rId3" Type="http://schemas.openxmlformats.org/officeDocument/2006/relationships/image" Target="../media/image10.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p:cNvSpPr>
          <p:nvPr/>
        </p:nvSpPr>
        <p:spPr bwMode="auto">
          <a:xfrm>
            <a:off x="0" y="5054600"/>
            <a:ext cx="24384000" cy="35941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0" rIns="0" bIns="0"/>
          <a:lstStyle/>
          <a:p>
            <a:pPr>
              <a:defRPr/>
            </a:pPr>
            <a:endParaRPr lang="en-US">
              <a:sym typeface="Gill Sans" pitchFamily="-1" charset="0"/>
            </a:endParaRPr>
          </a:p>
        </p:txBody>
      </p:sp>
      <p:sp>
        <p:nvSpPr>
          <p:cNvPr id="5123" name="Rectangle 3"/>
          <p:cNvSpPr>
            <a:spLocks/>
          </p:cNvSpPr>
          <p:nvPr/>
        </p:nvSpPr>
        <p:spPr bwMode="auto">
          <a:xfrm>
            <a:off x="12115800" y="7086600"/>
            <a:ext cx="8229600" cy="1282700"/>
          </a:xfrm>
          <a:prstGeom prst="rect">
            <a:avLst/>
          </a:prstGeom>
          <a:noFill/>
          <a:ln w="9525" cap="flat">
            <a:noFill/>
            <a:miter lim="800000"/>
            <a:headEnd type="none" w="med" len="med"/>
            <a:tailEnd type="none" w="med" len="med"/>
          </a:ln>
          <a:effectLst>
            <a:outerShdw blurRad="127000" dist="63499" dir="5400000" algn="ctr" rotWithShape="0">
              <a:schemeClr val="bg2">
                <a:alpha val="25000"/>
              </a:schemeClr>
            </a:outerShdw>
          </a:effectLst>
        </p:spPr>
        <p:txBody>
          <a:bodyPr lIns="0" tIns="0" rIns="0" bIns="0"/>
          <a:lstStyle/>
          <a:p>
            <a:pPr algn="l">
              <a:lnSpc>
                <a:spcPct val="80000"/>
              </a:lnSpc>
              <a:spcBef>
                <a:spcPts val="800"/>
              </a:spcBef>
              <a:defRPr/>
            </a:pPr>
            <a:endParaRPr lang="en-US" sz="7800" dirty="0">
              <a:solidFill>
                <a:srgbClr val="7575D1"/>
              </a:solidFill>
              <a:latin typeface="Calibri" charset="0"/>
              <a:cs typeface="Calibri" charset="0"/>
              <a:sym typeface="Calibri" charset="0"/>
            </a:endParaRPr>
          </a:p>
        </p:txBody>
      </p:sp>
      <p:pic>
        <p:nvPicPr>
          <p:cNvPr id="409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448300"/>
            <a:ext cx="83439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0964" name="TextBox 5"/>
          <p:cNvSpPr txBox="1">
            <a:spLocks noChangeArrowheads="1"/>
          </p:cNvSpPr>
          <p:nvPr/>
        </p:nvSpPr>
        <p:spPr bwMode="auto">
          <a:xfrm>
            <a:off x="0" y="1066800"/>
            <a:ext cx="24384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0000"/>
              <a:t>Welcome</a:t>
            </a:r>
          </a:p>
        </p:txBody>
      </p:sp>
      <p:pic>
        <p:nvPicPr>
          <p:cNvPr id="40965" name="Picture 1" descr="Reactivat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99794" y="4800600"/>
            <a:ext cx="10402782" cy="3733800"/>
          </a:xfrm>
          <a:prstGeom prst="roundRect">
            <a:avLst>
              <a:gd name="adj" fmla="val 16667"/>
            </a:avLst>
          </a:prstGeom>
          <a:ln>
            <a:noFill/>
          </a:ln>
          <a:effectLst>
            <a:glow rad="342900">
              <a:schemeClr val="accent4">
                <a:satMod val="175000"/>
                <a:alpha val="40000"/>
              </a:schemeClr>
            </a:glow>
            <a:outerShdw blurRad="76200" dist="12700" dir="2700000" sy="-23000" kx="-800400" algn="bl" rotWithShape="0">
              <a:prstClr val="black">
                <a:alpha val="20000"/>
              </a:prst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rPr>
              <a:t>Biblical Basis for Planning</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1442" name="Content Placeholder 2"/>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Planning Without God</a:t>
            </a:r>
          </a:p>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Creation Strategy</a:t>
            </a:r>
          </a:p>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Preserving Creation Strategy</a:t>
            </a:r>
          </a:p>
        </p:txBody>
      </p:sp>
      <p:sp>
        <p:nvSpPr>
          <p:cNvPr id="61443" name="Content Placeholder 2"/>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endParaRPr lang="en-US">
              <a:latin typeface="cipher" charset="0"/>
              <a:ea typeface="ヒラギノ角ゴ ProN W3" charset="0"/>
              <a:cs typeface="ヒラギノ角ゴ ProN W3" charset="0"/>
            </a:endParaRPr>
          </a:p>
        </p:txBody>
      </p:sp>
      <p:sp>
        <p:nvSpPr>
          <p:cNvPr id="6144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ED733C38-BF4B-2E4D-9260-4D535233BAE1}" type="slidenum">
              <a:rPr lang="en-US" sz="2400">
                <a:solidFill>
                  <a:schemeClr val="tx1"/>
                </a:solidFill>
                <a:latin typeface="Calibri" charset="0"/>
                <a:cs typeface="Calibri" charset="0"/>
                <a:sym typeface="Calibri" charset="0"/>
              </a:rPr>
              <a:pPr eaLnBrk="1" hangingPunct="1"/>
              <a:t>10</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bwMode="auto">
          <a:xfrm>
            <a:off x="1219200" y="549275"/>
            <a:ext cx="21945600" cy="1171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bodyPr>
          <a:lstStyle/>
          <a:p>
            <a:r>
              <a:rPr lang="en-US" sz="8000">
                <a:solidFill>
                  <a:srgbClr val="EEECE1"/>
                </a:solidFill>
                <a:latin typeface="Chalkboard SE Light" charset="0"/>
                <a:ea typeface="ヒラギノ角ゴ ProN W3" charset="0"/>
                <a:cs typeface="Chalkboard SE Light" charset="0"/>
              </a:rPr>
              <a:t>Doing a lot of good things does not necessarily mean you are doing the best things. </a:t>
            </a:r>
          </a:p>
        </p:txBody>
      </p:sp>
      <p:sp>
        <p:nvSpPr>
          <p:cNvPr id="19251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2CBEB8E6-2950-BF44-84D8-2D9E26B02527}" type="slidenum">
              <a:rPr lang="en-US" sz="2400">
                <a:solidFill>
                  <a:schemeClr val="tx1"/>
                </a:solidFill>
                <a:latin typeface="Calibri" charset="0"/>
                <a:cs typeface="Calibri" charset="0"/>
                <a:sym typeface="Calibri" charset="0"/>
              </a:rPr>
              <a:pPr eaLnBrk="1" hangingPunct="1"/>
              <a:t>100</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Community </a:t>
            </a: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elationship </a:t>
            </a: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ovenant</a:t>
            </a: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p>
        </p:txBody>
      </p:sp>
      <p:sp>
        <p:nvSpPr>
          <p:cNvPr id="3" name="Content Placeholder 2"/>
          <p:cNvSpPr>
            <a:spLocks noGrp="1"/>
          </p:cNvSpPr>
          <p:nvPr>
            <p:ph idx="1"/>
          </p:nvPr>
        </p:nvSpPr>
        <p:spPr/>
        <p:txBody>
          <a:bodyPr/>
          <a:lstStyle/>
          <a:p>
            <a:pPr marL="1800000" indent="-1080000">
              <a:spcBef>
                <a:spcPts val="2100"/>
              </a:spcBef>
              <a:buClrTx/>
              <a:defRPr/>
            </a:pPr>
            <a:r>
              <a:rPr lang="en-US" b="1" dirty="0"/>
              <a:t>Objective</a:t>
            </a:r>
            <a:r>
              <a:rPr lang="en-US" dirty="0"/>
              <a:t> – </a:t>
            </a:r>
            <a:r>
              <a:rPr lang="en-US" i="1" dirty="0"/>
              <a:t>define a means of relating or operating that will move the congregation away from focusing on fixing problems or addressing complaints to address its purpose and identity.</a:t>
            </a:r>
            <a:endParaRPr lang="en-US" dirty="0"/>
          </a:p>
          <a:p>
            <a:pPr>
              <a:defRPr/>
            </a:pPr>
            <a:endParaRPr lang="en-US" dirty="0"/>
          </a:p>
        </p:txBody>
      </p:sp>
      <p:sp>
        <p:nvSpPr>
          <p:cNvPr id="193539"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A9D6E32C-837D-FA47-BB0D-5EE46C24905A}" type="slidenum">
              <a:rPr lang="en-US" sz="2400">
                <a:solidFill>
                  <a:schemeClr val="tx1"/>
                </a:solidFill>
                <a:latin typeface="Calibri" charset="0"/>
                <a:cs typeface="Calibri" charset="0"/>
                <a:sym typeface="Calibri" charset="0"/>
              </a:rPr>
              <a:pPr eaLnBrk="1" hangingPunct="1"/>
              <a:t>101</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4"/>
            <a:ext cx="21945600" cy="11718925"/>
          </a:xfrm>
        </p:spPr>
        <p:txBody>
          <a:bodyPr anchor="ctr"/>
          <a:lstStyle/>
          <a:p>
            <a:pPr>
              <a:spcBef>
                <a:spcPts val="6600"/>
              </a:spcBef>
              <a:spcAft>
                <a:spcPts val="36000"/>
              </a:spcAft>
              <a:defRPr/>
            </a:pP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Church Evaluation</a:t>
            </a:r>
            <a:b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r>
            <a:b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You </a:t>
            </a:r>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cannot get where you’re going </a:t>
            </a:r>
            <a:b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if you don’t know where you are!</a:t>
            </a:r>
            <a:b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9558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9227DED1-F3AA-B341-9DD4-4C3E33010C98}" type="slidenum">
              <a:rPr lang="en-US" sz="2400">
                <a:solidFill>
                  <a:schemeClr val="tx1"/>
                </a:solidFill>
                <a:latin typeface="Calibri" charset="0"/>
                <a:cs typeface="Calibri" charset="0"/>
                <a:sym typeface="Calibri" charset="0"/>
              </a:rPr>
              <a:pPr eaLnBrk="1" hangingPunct="1"/>
              <a:t>102</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Genesis 6:11-14 &amp; 22</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2466"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 typeface="Arial" charset="0"/>
              <a:buNone/>
            </a:pPr>
            <a:r>
              <a:rPr lang="en-US" b="1" dirty="0">
                <a:latin typeface="Arial Narrow" charset="0"/>
                <a:ea typeface="ヒラギノ角ゴ ProN W3" charset="0"/>
                <a:cs typeface="Arial Narrow" charset="0"/>
              </a:rPr>
              <a:t>11 </a:t>
            </a:r>
            <a:r>
              <a:rPr lang="en-US" dirty="0">
                <a:latin typeface="Arial Narrow" charset="0"/>
                <a:ea typeface="ヒラギノ角ゴ ProN W3" charset="0"/>
                <a:cs typeface="Arial Narrow" charset="0"/>
              </a:rPr>
              <a:t>Now the earth was corrupt in God’s sight and was full of </a:t>
            </a:r>
            <a:r>
              <a:rPr lang="en-US" dirty="0" smtClean="0">
                <a:latin typeface="Arial Narrow" charset="0"/>
                <a:ea typeface="ヒラギノ角ゴ ProN W3" charset="0"/>
                <a:cs typeface="Arial Narrow" charset="0"/>
              </a:rPr>
              <a:t>violence </a:t>
            </a:r>
            <a:r>
              <a:rPr lang="en-US" b="1" dirty="0" smtClean="0">
                <a:latin typeface="Arial Narrow" charset="0"/>
                <a:ea typeface="ヒラギノ角ゴ ProN W3" charset="0"/>
                <a:cs typeface="Arial Narrow" charset="0"/>
              </a:rPr>
              <a:t>12</a:t>
            </a:r>
            <a:r>
              <a:rPr lang="en-US" b="1" dirty="0">
                <a:latin typeface="Arial Narrow" charset="0"/>
                <a:ea typeface="ヒラギノ角ゴ ProN W3" charset="0"/>
                <a:cs typeface="Arial Narrow" charset="0"/>
              </a:rPr>
              <a:t> </a:t>
            </a:r>
            <a:r>
              <a:rPr lang="en-US" dirty="0">
                <a:latin typeface="Arial Narrow" charset="0"/>
                <a:ea typeface="ヒラギノ角ゴ ProN W3" charset="0"/>
                <a:cs typeface="Arial Narrow" charset="0"/>
              </a:rPr>
              <a:t>God saw how corrupt the earth had become, for all the people on earth had corrupted their ways. </a:t>
            </a:r>
            <a:r>
              <a:rPr lang="en-US" b="1" dirty="0">
                <a:latin typeface="Arial Narrow" charset="0"/>
                <a:ea typeface="ヒラギノ角ゴ ProN W3" charset="0"/>
                <a:cs typeface="Arial Narrow" charset="0"/>
              </a:rPr>
              <a:t>13 </a:t>
            </a:r>
            <a:r>
              <a:rPr lang="en-US" dirty="0">
                <a:latin typeface="Arial Narrow" charset="0"/>
                <a:ea typeface="ヒラギノ角ゴ ProN W3" charset="0"/>
                <a:cs typeface="Arial Narrow" charset="0"/>
              </a:rPr>
              <a:t>So God said to Noah, “I am going to put an end to all people, for the earth is filled with violence because of them. I am surely going to destroy both them and the earth. </a:t>
            </a:r>
            <a:r>
              <a:rPr lang="en-US" b="1" dirty="0">
                <a:latin typeface="Arial Narrow" charset="0"/>
                <a:ea typeface="ヒラギノ角ゴ ProN W3" charset="0"/>
                <a:cs typeface="Arial Narrow" charset="0"/>
              </a:rPr>
              <a:t>14 </a:t>
            </a:r>
            <a:r>
              <a:rPr lang="en-US" dirty="0">
                <a:latin typeface="Arial Narrow" charset="0"/>
                <a:ea typeface="ヒラギノ角ゴ ProN W3" charset="0"/>
                <a:cs typeface="Arial Narrow" charset="0"/>
              </a:rPr>
              <a:t>So make yourself an ark…</a:t>
            </a:r>
          </a:p>
          <a:p>
            <a:pPr marL="0" indent="0">
              <a:spcBef>
                <a:spcPts val="5100"/>
              </a:spcBef>
              <a:buFont typeface="Arial" charset="0"/>
              <a:buNone/>
            </a:pPr>
            <a:r>
              <a:rPr lang="en-US" sz="7200" b="1" dirty="0">
                <a:latin typeface="Arial Narrow" charset="0"/>
                <a:ea typeface="ヒラギノ角ゴ ProN W3" charset="0"/>
                <a:cs typeface="Arial Narrow" charset="0"/>
              </a:rPr>
              <a:t>The Key to success…</a:t>
            </a:r>
          </a:p>
          <a:p>
            <a:pPr marL="0" indent="0">
              <a:buFont typeface="Arial" charset="0"/>
              <a:buNone/>
            </a:pPr>
            <a:r>
              <a:rPr lang="en-US" b="1" dirty="0">
                <a:latin typeface="Arial Narrow" charset="0"/>
                <a:ea typeface="ヒラギノ角ゴ ProN W3" charset="0"/>
                <a:cs typeface="Arial Narrow" charset="0"/>
              </a:rPr>
              <a:t>22 </a:t>
            </a:r>
            <a:r>
              <a:rPr lang="en-US" dirty="0">
                <a:latin typeface="Arial Narrow" charset="0"/>
                <a:ea typeface="ヒラギノ角ゴ ProN W3" charset="0"/>
                <a:cs typeface="Arial Narrow" charset="0"/>
              </a:rPr>
              <a:t>Noah did everything just as God commanded him.</a:t>
            </a:r>
          </a:p>
        </p:txBody>
      </p:sp>
      <p:sp>
        <p:nvSpPr>
          <p:cNvPr id="62467"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0F89A145-D03B-3B4E-A388-1334C3F822A0}" type="slidenum">
              <a:rPr lang="en-US" sz="2400">
                <a:solidFill>
                  <a:schemeClr val="tx1"/>
                </a:solidFill>
                <a:latin typeface="Calibri" charset="0"/>
                <a:cs typeface="Calibri" charset="0"/>
                <a:sym typeface="Calibri" charset="0"/>
              </a:rPr>
              <a:pPr eaLnBrk="1" hangingPunct="1"/>
              <a:t>11</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rPr>
              <a:t>Biblical Basis for Planning</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4514" name="Content Placeholder 2"/>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Planning Without God</a:t>
            </a:r>
          </a:p>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Creation Strategy</a:t>
            </a:r>
          </a:p>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Preserving Creation Strategy</a:t>
            </a:r>
          </a:p>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Nation Building Strategy</a:t>
            </a:r>
          </a:p>
        </p:txBody>
      </p:sp>
      <p:sp>
        <p:nvSpPr>
          <p:cNvPr id="64515" name="Content Placeholder 2"/>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endParaRPr lang="en-US">
              <a:latin typeface="cipher" charset="0"/>
              <a:ea typeface="ヒラギノ角ゴ ProN W3" charset="0"/>
              <a:cs typeface="ヒラギノ角ゴ ProN W3" charset="0"/>
            </a:endParaRPr>
          </a:p>
        </p:txBody>
      </p:sp>
      <p:sp>
        <p:nvSpPr>
          <p:cNvPr id="6451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F9C3623C-C4DC-314C-8B2E-ECC73A5847FB}" type="slidenum">
              <a:rPr lang="en-US" sz="2400">
                <a:solidFill>
                  <a:schemeClr val="tx1"/>
                </a:solidFill>
                <a:latin typeface="Calibri" charset="0"/>
                <a:cs typeface="Calibri" charset="0"/>
                <a:sym typeface="Calibri" charset="0"/>
              </a:rPr>
              <a:pPr eaLnBrk="1" hangingPunct="1"/>
              <a:t>12</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Genesis 12:1-3</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5538" name="Content Placeholder 6"/>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 typeface="Arial" charset="0"/>
              <a:buNone/>
            </a:pPr>
            <a:r>
              <a:rPr lang="en-US" dirty="0">
                <a:latin typeface="Arial Narrow" charset="0"/>
                <a:ea typeface="ヒラギノ角ゴ ProN W3" charset="0"/>
                <a:cs typeface="Arial Narrow" charset="0"/>
              </a:rPr>
              <a:t>The Lord had said to Abram, “Go from your country, your people and your father’s household to the land I will show you. </a:t>
            </a:r>
            <a:r>
              <a:rPr lang="en-US" b="1" dirty="0">
                <a:latin typeface="Arial Narrow" charset="0"/>
                <a:ea typeface="ヒラギノ角ゴ ProN W3" charset="0"/>
                <a:cs typeface="Arial Narrow" charset="0"/>
              </a:rPr>
              <a:t>2 </a:t>
            </a:r>
            <a:r>
              <a:rPr lang="en-US" dirty="0">
                <a:latin typeface="Arial Narrow" charset="0"/>
                <a:ea typeface="ヒラギノ角ゴ ProN W3" charset="0"/>
                <a:cs typeface="Arial Narrow" charset="0"/>
              </a:rPr>
              <a:t>“I will make you into a great nation, and I will bless you; I will make your name great, and you will be a blessing.</a:t>
            </a:r>
            <a:r>
              <a:rPr lang="en-US" b="1" dirty="0">
                <a:latin typeface="Arial Narrow" charset="0"/>
                <a:ea typeface="ヒラギノ角ゴ ProN W3" charset="0"/>
                <a:cs typeface="Arial Narrow" charset="0"/>
              </a:rPr>
              <a:t> </a:t>
            </a:r>
            <a:r>
              <a:rPr lang="en-US" dirty="0">
                <a:latin typeface="Arial Narrow" charset="0"/>
                <a:ea typeface="ヒラギノ角ゴ ProN W3" charset="0"/>
                <a:cs typeface="Arial Narrow" charset="0"/>
              </a:rPr>
              <a:t>I will bless those who bless you, and whoever curses you I will curse and all peoples on earth will be blessed through you.”</a:t>
            </a:r>
          </a:p>
          <a:p>
            <a:pPr marL="0" indent="0">
              <a:spcBef>
                <a:spcPts val="5100"/>
              </a:spcBef>
              <a:buFont typeface="Arial" charset="0"/>
              <a:buNone/>
            </a:pPr>
            <a:r>
              <a:rPr lang="en-US" sz="7200" b="1" dirty="0">
                <a:latin typeface="Arial Narrow" charset="0"/>
                <a:ea typeface="ヒラギノ角ゴ ProN W3" charset="0"/>
                <a:cs typeface="Arial Narrow" charset="0"/>
              </a:rPr>
              <a:t>Key to Success:</a:t>
            </a:r>
          </a:p>
          <a:p>
            <a:pPr marL="0" indent="0">
              <a:buFont typeface="Arial" charset="0"/>
              <a:buNone/>
            </a:pPr>
            <a:r>
              <a:rPr lang="en-US" b="1" dirty="0">
                <a:latin typeface="Arial Narrow" charset="0"/>
                <a:ea typeface="ヒラギノ角ゴ ProN W3" charset="0"/>
                <a:cs typeface="Arial Narrow" charset="0"/>
              </a:rPr>
              <a:t>4 </a:t>
            </a:r>
            <a:r>
              <a:rPr lang="en-US" dirty="0">
                <a:latin typeface="Arial Narrow" charset="0"/>
                <a:ea typeface="ヒラギノ角ゴ ProN W3" charset="0"/>
                <a:cs typeface="Arial Narrow" charset="0"/>
              </a:rPr>
              <a:t>So Abram went, as the Lord had told him;</a:t>
            </a:r>
          </a:p>
        </p:txBody>
      </p:sp>
      <p:sp>
        <p:nvSpPr>
          <p:cNvPr id="65539"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965497C1-2C85-B241-96D9-50F2CA57264B}" type="slidenum">
              <a:rPr lang="en-US" sz="2400">
                <a:solidFill>
                  <a:schemeClr val="tx1"/>
                </a:solidFill>
                <a:latin typeface="Calibri" charset="0"/>
                <a:cs typeface="Calibri" charset="0"/>
                <a:sym typeface="Calibri" charset="0"/>
              </a:rPr>
              <a:pPr eaLnBrk="1" hangingPunct="1"/>
              <a:t>13</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rPr>
              <a:t>Biblical Basis for Planning</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7586" name="Content Placeholder 2"/>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Planning Without God</a:t>
            </a:r>
          </a:p>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Creation Strategy</a:t>
            </a:r>
          </a:p>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Preserving Creation Strategy</a:t>
            </a:r>
          </a:p>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Nation Building Strategy</a:t>
            </a:r>
          </a:p>
          <a:p>
            <a:pPr marL="1798638" indent="-1079500">
              <a:spcBef>
                <a:spcPts val="2500"/>
              </a:spcBef>
              <a:buClrTx/>
              <a:buFont typeface="Calibri" charset="0"/>
              <a:buAutoNum type="arabicPeriod"/>
            </a:pPr>
            <a:r>
              <a:rPr lang="en-US" sz="6600">
                <a:solidFill>
                  <a:srgbClr val="EEECE1"/>
                </a:solidFill>
                <a:latin typeface="Arial Narrow" charset="0"/>
                <a:ea typeface="ヒラギノ角ゴ ProN W3" charset="0"/>
                <a:cs typeface="Arial Narrow" charset="0"/>
              </a:rPr>
              <a:t>Salvation Strategy</a:t>
            </a:r>
          </a:p>
        </p:txBody>
      </p:sp>
      <p:sp>
        <p:nvSpPr>
          <p:cNvPr id="67587" name="Content Placeholder 2"/>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endParaRPr lang="en-US">
              <a:latin typeface="cipher" charset="0"/>
              <a:ea typeface="ヒラギノ角ゴ ProN W3" charset="0"/>
              <a:cs typeface="ヒラギノ角ゴ ProN W3" charset="0"/>
            </a:endParaRPr>
          </a:p>
        </p:txBody>
      </p:sp>
      <p:sp>
        <p:nvSpPr>
          <p:cNvPr id="6758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724BA154-4E57-6544-9F89-2D073772A6EB}" type="slidenum">
              <a:rPr lang="en-US" sz="2400">
                <a:solidFill>
                  <a:schemeClr val="tx1"/>
                </a:solidFill>
                <a:latin typeface="Calibri" charset="0"/>
                <a:cs typeface="Calibri" charset="0"/>
                <a:sym typeface="Calibri" charset="0"/>
              </a:rPr>
              <a:pPr eaLnBrk="1" hangingPunct="1"/>
              <a:t>14</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Exodus 14</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9634" name="Content Placeholder 6"/>
          <p:cNvSpPr>
            <a:spLocks noGrp="1"/>
          </p:cNvSpPr>
          <p:nvPr>
            <p:ph idx="1"/>
          </p:nvPr>
        </p:nvSpPr>
        <p:spPr bwMode="auto">
          <a:xfrm>
            <a:off x="1066800" y="3200400"/>
            <a:ext cx="21945600" cy="905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spcBef>
                <a:spcPts val="5100"/>
              </a:spcBef>
              <a:buFont typeface="Arial" charset="0"/>
              <a:buNone/>
            </a:pPr>
            <a:r>
              <a:rPr lang="en-US" b="1" dirty="0">
                <a:latin typeface="Arial Narrow" charset="0"/>
                <a:ea typeface="ヒラギノ角ゴ ProN W3" charset="0"/>
                <a:cs typeface="Arial Narrow" charset="0"/>
              </a:rPr>
              <a:t>13 </a:t>
            </a:r>
            <a:r>
              <a:rPr lang="en-US" dirty="0">
                <a:latin typeface="Arial Narrow" charset="0"/>
                <a:ea typeface="ヒラギノ角ゴ ProN W3" charset="0"/>
                <a:cs typeface="Arial Narrow" charset="0"/>
              </a:rPr>
              <a:t>Moses answered the people, “Do not be afraid. Stand firm and you will see the deliverance the Lord will bring you today. The Egyptians you see today you will never see again. </a:t>
            </a:r>
            <a:r>
              <a:rPr lang="en-US" b="1" dirty="0">
                <a:latin typeface="Arial Narrow" charset="0"/>
                <a:ea typeface="ヒラギノ角ゴ ProN W3" charset="0"/>
                <a:cs typeface="Arial Narrow" charset="0"/>
              </a:rPr>
              <a:t>14 </a:t>
            </a:r>
            <a:r>
              <a:rPr lang="en-US" dirty="0">
                <a:latin typeface="Arial Narrow" charset="0"/>
                <a:ea typeface="ヒラギノ角ゴ ProN W3" charset="0"/>
                <a:cs typeface="Arial Narrow" charset="0"/>
              </a:rPr>
              <a:t>The Lord will fight for you; you need only to be still.”….. </a:t>
            </a:r>
            <a:r>
              <a:rPr lang="en-US" b="1" dirty="0">
                <a:latin typeface="Arial Narrow" charset="0"/>
                <a:ea typeface="ヒラギノ角ゴ ProN W3" charset="0"/>
                <a:cs typeface="Arial Narrow" charset="0"/>
              </a:rPr>
              <a:t>21 </a:t>
            </a:r>
            <a:r>
              <a:rPr lang="en-US" dirty="0">
                <a:latin typeface="Arial Narrow" charset="0"/>
                <a:ea typeface="ヒラギノ角ゴ ProN W3" charset="0"/>
                <a:cs typeface="Arial Narrow" charset="0"/>
              </a:rPr>
              <a:t>Then Moses stretched out his hand over the sea, and all that night the Lord drove the sea back with a strong east wind and turned it into dry land. The waters were divided, </a:t>
            </a:r>
            <a:r>
              <a:rPr lang="en-US" b="1" dirty="0">
                <a:latin typeface="Arial Narrow" charset="0"/>
                <a:ea typeface="ヒラギノ角ゴ ProN W3" charset="0"/>
                <a:cs typeface="Arial Narrow" charset="0"/>
              </a:rPr>
              <a:t>22 </a:t>
            </a:r>
            <a:r>
              <a:rPr lang="en-US" dirty="0">
                <a:latin typeface="Arial Narrow" charset="0"/>
                <a:ea typeface="ヒラギノ角ゴ ProN W3" charset="0"/>
                <a:cs typeface="Arial Narrow" charset="0"/>
              </a:rPr>
              <a:t>and the Israelites went through the sea on dry ground, with a wall of water on their right and on their left.</a:t>
            </a:r>
          </a:p>
          <a:p>
            <a:pPr marL="0" indent="0"/>
            <a:endParaRPr lang="en-US" dirty="0">
              <a:latin typeface="Arial Narrow" charset="0"/>
              <a:ea typeface="ヒラギノ角ゴ ProN W3" charset="0"/>
              <a:cs typeface="Arial Narrow" charset="0"/>
            </a:endParaRPr>
          </a:p>
        </p:txBody>
      </p:sp>
      <p:sp>
        <p:nvSpPr>
          <p:cNvPr id="69635"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D1B9087D-4686-B346-B5CB-F7B349BC360A}" type="slidenum">
              <a:rPr lang="en-US" sz="2400">
                <a:solidFill>
                  <a:schemeClr val="tx1"/>
                </a:solidFill>
                <a:latin typeface="Calibri" charset="0"/>
                <a:cs typeface="Calibri" charset="0"/>
                <a:sym typeface="Calibri" charset="0"/>
              </a:rPr>
              <a:pPr eaLnBrk="1" hangingPunct="1"/>
              <a:t>15</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Exodus 14</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0658" name="Content Placeholder 2"/>
          <p:cNvSpPr>
            <a:spLocks noGrp="1"/>
          </p:cNvSpPr>
          <p:nvPr>
            <p:ph idx="1"/>
          </p:nvPr>
        </p:nvSpPr>
        <p:spPr bwMode="auto">
          <a:xfrm>
            <a:off x="1219200" y="2133600"/>
            <a:ext cx="21945600" cy="1158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 typeface="Arial" charset="0"/>
              <a:buNone/>
            </a:pPr>
            <a:r>
              <a:rPr lang="en-US" b="1" dirty="0">
                <a:latin typeface="Arial Narrow" charset="0"/>
                <a:ea typeface="ヒラギノ角ゴ ProN W3" charset="0"/>
                <a:cs typeface="Arial Narrow" charset="0"/>
              </a:rPr>
              <a:t>24… </a:t>
            </a:r>
            <a:r>
              <a:rPr lang="en-US" dirty="0">
                <a:latin typeface="Arial Narrow" charset="0"/>
                <a:ea typeface="ヒラギノ角ゴ ProN W3" charset="0"/>
                <a:cs typeface="Arial Narrow" charset="0"/>
              </a:rPr>
              <a:t>the night the Lord looked down from the pillar of fire and cloud at the Egyptian army and threw it into confusion. </a:t>
            </a:r>
            <a:r>
              <a:rPr lang="en-US" b="1" dirty="0">
                <a:latin typeface="Arial Narrow" charset="0"/>
                <a:ea typeface="ヒラギノ角ゴ ProN W3" charset="0"/>
                <a:cs typeface="Arial Narrow" charset="0"/>
              </a:rPr>
              <a:t>25 </a:t>
            </a:r>
            <a:r>
              <a:rPr lang="en-US" dirty="0">
                <a:latin typeface="Arial Narrow" charset="0"/>
                <a:ea typeface="ヒラギノ角ゴ ProN W3" charset="0"/>
                <a:cs typeface="Arial Narrow" charset="0"/>
              </a:rPr>
              <a:t>He jammed the wheels of their chariots so that they had difficulty driving. And the Egyptians said, “Let’s get away from the Israelites! The Lord is fighting for them against Egypt.” </a:t>
            </a:r>
            <a:r>
              <a:rPr lang="en-US" b="1" dirty="0">
                <a:latin typeface="Arial Narrow" charset="0"/>
                <a:ea typeface="ヒラギノ角ゴ ProN W3" charset="0"/>
                <a:cs typeface="Arial Narrow" charset="0"/>
              </a:rPr>
              <a:t>26 </a:t>
            </a:r>
            <a:r>
              <a:rPr lang="en-US" dirty="0">
                <a:latin typeface="Arial Narrow" charset="0"/>
                <a:ea typeface="ヒラギノ角ゴ ProN W3" charset="0"/>
                <a:cs typeface="Arial Narrow" charset="0"/>
              </a:rPr>
              <a:t>Then the Lord said to Moses, “Stretch out your hand over the sea so that the waters may flow back over the Egyptians and their chariots and horsemen.” </a:t>
            </a:r>
            <a:r>
              <a:rPr lang="en-US" b="1" dirty="0">
                <a:latin typeface="Arial Narrow" charset="0"/>
                <a:ea typeface="ヒラギノ角ゴ ProN W3" charset="0"/>
                <a:cs typeface="Arial Narrow" charset="0"/>
              </a:rPr>
              <a:t>27 </a:t>
            </a:r>
            <a:r>
              <a:rPr lang="en-US" dirty="0">
                <a:latin typeface="Arial Narrow" charset="0"/>
                <a:ea typeface="ヒラギノ角ゴ ProN W3" charset="0"/>
                <a:cs typeface="Arial Narrow" charset="0"/>
              </a:rPr>
              <a:t>Moses stretched out his hand over the sea, and at daybreak the sea went back to its place. The Egyptians were fleeing toward it, and the Lord swept them into the sea. </a:t>
            </a:r>
            <a:r>
              <a:rPr lang="en-US" b="1" dirty="0">
                <a:latin typeface="Arial Narrow" charset="0"/>
                <a:ea typeface="ヒラギノ角ゴ ProN W3" charset="0"/>
                <a:cs typeface="Arial Narrow" charset="0"/>
              </a:rPr>
              <a:t>28 </a:t>
            </a:r>
            <a:r>
              <a:rPr lang="en-US" dirty="0">
                <a:latin typeface="Arial Narrow" charset="0"/>
                <a:ea typeface="ヒラギノ角ゴ ProN W3" charset="0"/>
                <a:cs typeface="Arial Narrow" charset="0"/>
              </a:rPr>
              <a:t>The water flowed back and covered the chariots and horsemen—the entire army of Pharaoh that had followed the Israelites into the sea. Not one of them survived.</a:t>
            </a:r>
          </a:p>
        </p:txBody>
      </p:sp>
      <p:sp>
        <p:nvSpPr>
          <p:cNvPr id="70659"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D5032CBC-8AB5-C44D-B40D-2ADC0C23C59B}" type="slidenum">
              <a:rPr lang="en-US" sz="2400">
                <a:solidFill>
                  <a:schemeClr val="tx1"/>
                </a:solidFill>
                <a:latin typeface="Calibri" charset="0"/>
                <a:cs typeface="Calibri" charset="0"/>
                <a:sym typeface="Calibri" charset="0"/>
              </a:rPr>
              <a:pPr eaLnBrk="1" hangingPunct="1"/>
              <a:t>16</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Genesis 3</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74754"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 typeface="Arial" charset="0"/>
              <a:buNone/>
            </a:pPr>
            <a:r>
              <a:rPr lang="en-US" b="1" dirty="0">
                <a:latin typeface="Arial Narrow" charset="0"/>
                <a:ea typeface="ヒラギノ角ゴ ProN W3" charset="0"/>
                <a:cs typeface="Arial Narrow" charset="0"/>
              </a:rPr>
              <a:t>15 </a:t>
            </a:r>
            <a:r>
              <a:rPr lang="en-US" dirty="0">
                <a:latin typeface="Arial Narrow" charset="0"/>
                <a:ea typeface="ヒラギノ角ゴ ProN W3" charset="0"/>
                <a:cs typeface="Arial Narrow" charset="0"/>
              </a:rPr>
              <a:t>And I will put enmity between you and the woman, and between your </a:t>
            </a:r>
            <a:r>
              <a:rPr lang="en-US" dirty="0" smtClean="0">
                <a:latin typeface="Arial Narrow" charset="0"/>
                <a:ea typeface="ヒラギノ角ゴ ProN W3" charset="0"/>
                <a:cs typeface="Arial Narrow" charset="0"/>
              </a:rPr>
              <a:t>offspring </a:t>
            </a:r>
            <a:r>
              <a:rPr lang="en-US" dirty="0">
                <a:latin typeface="Arial Narrow" charset="0"/>
                <a:ea typeface="ヒラギノ角ゴ ProN W3" charset="0"/>
                <a:cs typeface="Arial Narrow" charset="0"/>
              </a:rPr>
              <a:t>and hers; he will crush your </a:t>
            </a:r>
            <a:r>
              <a:rPr lang="en-US" dirty="0" err="1">
                <a:latin typeface="Arial Narrow" charset="0"/>
                <a:ea typeface="ヒラギノ角ゴ ProN W3" charset="0"/>
                <a:cs typeface="Arial Narrow" charset="0"/>
              </a:rPr>
              <a:t>head,and</a:t>
            </a:r>
            <a:r>
              <a:rPr lang="en-US" dirty="0">
                <a:latin typeface="Arial Narrow" charset="0"/>
                <a:ea typeface="ヒラギノ角ゴ ProN W3" charset="0"/>
                <a:cs typeface="Arial Narrow" charset="0"/>
              </a:rPr>
              <a:t> you will strike his heel.”</a:t>
            </a:r>
          </a:p>
        </p:txBody>
      </p:sp>
      <p:sp>
        <p:nvSpPr>
          <p:cNvPr id="74755"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DC1B8CD7-A454-884E-AC6B-F96D94AAD174}" type="slidenum">
              <a:rPr lang="en-US" sz="2400">
                <a:solidFill>
                  <a:schemeClr val="tx1"/>
                </a:solidFill>
                <a:latin typeface="Calibri" charset="0"/>
                <a:cs typeface="Calibri" charset="0"/>
                <a:sym typeface="Calibri" charset="0"/>
              </a:rPr>
              <a:pPr eaLnBrk="1" hangingPunct="1"/>
              <a:t>17</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72706"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 typeface="Arial" charset="0"/>
              <a:buNone/>
            </a:pPr>
            <a:r>
              <a:rPr lang="en-US" sz="7200" b="1" dirty="0">
                <a:latin typeface="Arial Narrow" charset="0"/>
                <a:ea typeface="ヒラギノ角ゴ ProN W3" charset="0"/>
                <a:cs typeface="Arial Narrow" charset="0"/>
              </a:rPr>
              <a:t>Key to Success…</a:t>
            </a:r>
          </a:p>
          <a:p>
            <a:pPr marL="0" indent="0">
              <a:buFont typeface="Arial" charset="0"/>
              <a:buNone/>
            </a:pPr>
            <a:r>
              <a:rPr lang="en-US" b="1" dirty="0">
                <a:latin typeface="Arial Narrow" charset="0"/>
                <a:ea typeface="ヒラギノ角ゴ ProN W3" charset="0"/>
                <a:cs typeface="Arial Narrow" charset="0"/>
              </a:rPr>
              <a:t>31 </a:t>
            </a:r>
            <a:r>
              <a:rPr lang="en-US" dirty="0">
                <a:latin typeface="Arial Narrow" charset="0"/>
                <a:ea typeface="ヒラギノ角ゴ ProN W3" charset="0"/>
                <a:cs typeface="Arial Narrow" charset="0"/>
              </a:rPr>
              <a:t>And when the Israelites saw the mighty hand of the Lord displayed against the Egyptians, the </a:t>
            </a:r>
            <a:r>
              <a:rPr lang="en-US" b="1" u="sng" dirty="0">
                <a:latin typeface="Arial Narrow" charset="0"/>
                <a:ea typeface="ヒラギノ角ゴ ProN W3" charset="0"/>
                <a:cs typeface="Arial Narrow" charset="0"/>
              </a:rPr>
              <a:t>people feared the Lord </a:t>
            </a:r>
            <a:r>
              <a:rPr lang="en-US" dirty="0">
                <a:latin typeface="Arial Narrow" charset="0"/>
                <a:ea typeface="ヒラギノ角ゴ ProN W3" charset="0"/>
                <a:cs typeface="Arial Narrow" charset="0"/>
              </a:rPr>
              <a:t>and put their trust in him and in Moses his servant.</a:t>
            </a:r>
          </a:p>
        </p:txBody>
      </p:sp>
      <p:sp>
        <p:nvSpPr>
          <p:cNvPr id="72707"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65295FDF-29BE-9A46-8D7F-CAE0497C4568}" type="slidenum">
              <a:rPr lang="en-US" sz="2400">
                <a:solidFill>
                  <a:schemeClr val="tx1"/>
                </a:solidFill>
                <a:latin typeface="Calibri" charset="0"/>
                <a:cs typeface="Calibri" charset="0"/>
                <a:sym typeface="Calibri" charset="0"/>
              </a:rPr>
              <a:pPr eaLnBrk="1" hangingPunct="1"/>
              <a:t>18</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rPr>
              <a:t>Biblical Basis for Planning</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76802" name="Content Placeholder 2"/>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Planning Without God</a:t>
            </a:r>
          </a:p>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Creation Strategy</a:t>
            </a:r>
          </a:p>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Preserving Creation Strategy</a:t>
            </a:r>
          </a:p>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Nation Building Strategy</a:t>
            </a:r>
          </a:p>
          <a:p>
            <a:pPr marL="1798638" indent="-1079500">
              <a:spcBef>
                <a:spcPts val="2500"/>
              </a:spcBef>
              <a:buClrTx/>
              <a:buFont typeface="Calibri" charset="0"/>
              <a:buAutoNum type="arabicPeriod"/>
            </a:pPr>
            <a:r>
              <a:rPr lang="en-US" sz="6600">
                <a:solidFill>
                  <a:srgbClr val="EEECE1"/>
                </a:solidFill>
                <a:latin typeface="Arial Narrow" charset="0"/>
                <a:ea typeface="ヒラギノ角ゴ ProN W3" charset="0"/>
                <a:cs typeface="Arial Narrow" charset="0"/>
              </a:rPr>
              <a:t>Salvation Strategy</a:t>
            </a:r>
          </a:p>
        </p:txBody>
      </p:sp>
      <p:sp>
        <p:nvSpPr>
          <p:cNvPr id="3" name="Content Placeholder 2"/>
          <p:cNvSpPr>
            <a:spLocks noGrp="1"/>
          </p:cNvSpPr>
          <p:nvPr>
            <p:ph sz="half" idx="2"/>
          </p:nvPr>
        </p:nvSpPr>
        <p:spPr/>
        <p:txBody>
          <a:bodyPr/>
          <a:lstStyle/>
          <a:p>
            <a:pPr marL="1863000" indent="-1143000">
              <a:spcBef>
                <a:spcPts val="2500"/>
              </a:spcBef>
              <a:buClrTx/>
              <a:buFont typeface="+mj-lt"/>
              <a:buAutoNum type="arabicPeriod" startAt="6"/>
              <a:defRPr/>
            </a:pPr>
            <a:r>
              <a:rPr lang="en-US" sz="6600" dirty="0">
                <a:solidFill>
                  <a:schemeClr val="bg1"/>
                </a:solidFill>
                <a:latin typeface="Arial Narrow" charset="0"/>
                <a:ea typeface="ヒラギノ角ゴ ProN W3" charset="0"/>
                <a:cs typeface="Arial Narrow" charset="0"/>
              </a:rPr>
              <a:t>Battle Strategies</a:t>
            </a:r>
          </a:p>
          <a:p>
            <a:pPr>
              <a:defRPr/>
            </a:pPr>
            <a:endParaRPr lang="en-US" dirty="0"/>
          </a:p>
        </p:txBody>
      </p:sp>
      <p:sp>
        <p:nvSpPr>
          <p:cNvPr id="7680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271EA67E-B797-6C44-B9CA-64B5B30F696F}" type="slidenum">
              <a:rPr lang="en-US" sz="2400">
                <a:solidFill>
                  <a:schemeClr val="tx1"/>
                </a:solidFill>
                <a:latin typeface="Calibri" charset="0"/>
                <a:cs typeface="Calibri" charset="0"/>
                <a:sym typeface="Calibri" charset="0"/>
              </a:rPr>
              <a:pPr eaLnBrk="1" hangingPunct="1"/>
              <a:t>19</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re-Activate Key Verses</a:t>
            </a:r>
          </a:p>
        </p:txBody>
      </p:sp>
      <p:sp>
        <p:nvSpPr>
          <p:cNvPr id="50178"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 typeface="Arial" charset="0"/>
              <a:buNone/>
              <a:defRPr/>
            </a:pPr>
            <a:r>
              <a:rPr lang="en-US" sz="7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Matthew 6:33</a:t>
            </a:r>
          </a:p>
          <a:p>
            <a:pPr marL="0" indent="0">
              <a:buFont typeface="Arial" charset="0"/>
              <a:buNone/>
              <a:defRPr/>
            </a:pPr>
            <a:r>
              <a:rPr lang="en-US" dirty="0" smtClean="0"/>
              <a:t>“</a:t>
            </a:r>
            <a:r>
              <a:rPr lang="en-US" dirty="0"/>
              <a:t>But seek first his kingdom and his righteousness, and all these things will be given to you as well.”  </a:t>
            </a:r>
          </a:p>
          <a:p>
            <a:pPr marL="0" indent="0">
              <a:spcBef>
                <a:spcPts val="5100"/>
              </a:spcBef>
              <a:buFont typeface="Arial" charset="0"/>
              <a:buNone/>
              <a:defRPr/>
            </a:pPr>
            <a:r>
              <a:rPr lang="en-US" sz="7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Narrow" charset="0"/>
                <a:ea typeface="ヒラギノ角ゴ ProN W3" charset="0"/>
                <a:cs typeface="Arial Narrow" charset="0"/>
              </a:rPr>
              <a:t>Philippians 3:12-14</a:t>
            </a:r>
          </a:p>
          <a:p>
            <a:pPr marL="0" indent="0">
              <a:buFont typeface="Arial" charset="0"/>
              <a:buNone/>
              <a:defRPr/>
            </a:pPr>
            <a:r>
              <a:rPr lang="en-US" dirty="0" smtClean="0">
                <a:latin typeface="Arial Narrow" charset="0"/>
                <a:ea typeface="ヒラギノ角ゴ ProN W3" charset="0"/>
                <a:cs typeface="Arial Narrow" charset="0"/>
              </a:rPr>
              <a:t>“</a:t>
            </a:r>
            <a:r>
              <a:rPr lang="en-US" dirty="0">
                <a:latin typeface="Arial Narrow" charset="0"/>
                <a:ea typeface="ヒラギノ角ゴ ProN W3" charset="0"/>
                <a:cs typeface="Arial Narrow" charset="0"/>
              </a:rPr>
              <a:t>…Forgetting what is behind and straining toward what is ahead, I press on toward the goal to win the prize for which God has called me heaven-ward in Christ Jesus.</a:t>
            </a:r>
            <a:r>
              <a:rPr lang="en-US" dirty="0" smtClean="0">
                <a:latin typeface="Arial Narrow" charset="0"/>
                <a:ea typeface="ヒラギノ角ゴ ProN W3" charset="0"/>
                <a:cs typeface="Arial Narrow" charset="0"/>
              </a:rPr>
              <a:t>”</a:t>
            </a:r>
            <a:endParaRPr lang="en-US" dirty="0">
              <a:latin typeface="Arial Narrow" charset="0"/>
              <a:ea typeface="ヒラギノ角ゴ ProN W3" charset="0"/>
              <a:cs typeface="Arial Narrow" charset="0"/>
            </a:endParaRPr>
          </a:p>
          <a:p>
            <a:pPr marL="0" indent="0">
              <a:buFont typeface="Arial" charset="0"/>
              <a:buNone/>
              <a:defRPr/>
            </a:pPr>
            <a:endParaRPr lang="en-US" dirty="0">
              <a:latin typeface="Arial Narrow" charset="0"/>
              <a:ea typeface="ヒラギノ角ゴ ProN W3" charset="0"/>
              <a:cs typeface="Arial Narrow" charset="0"/>
            </a:endParaRPr>
          </a:p>
        </p:txBody>
      </p:sp>
      <p:sp>
        <p:nvSpPr>
          <p:cNvPr id="51203"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7E7CB5EB-2756-BD49-AD18-897FBF4040A0}" type="slidenum">
              <a:rPr lang="en-US" sz="2400">
                <a:solidFill>
                  <a:schemeClr val="tx1"/>
                </a:solidFill>
                <a:latin typeface="Calibri" charset="0"/>
                <a:cs typeface="Calibri" charset="0"/>
                <a:sym typeface="Calibri" charset="0"/>
              </a:rPr>
              <a:pPr eaLnBrk="1" hangingPunct="1"/>
              <a:t>2</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Effect transition="in" filter="dissolve">
                                      <p:cBhvr>
                                        <p:cTn id="7" dur="500"/>
                                        <p:tgtEl>
                                          <p:spTgt spid="50178">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0178">
                                            <p:txEl>
                                              <p:pRg st="1" end="1"/>
                                            </p:txEl>
                                          </p:spTgt>
                                        </p:tgtEl>
                                        <p:attrNameLst>
                                          <p:attrName>style.visibility</p:attrName>
                                        </p:attrNameLst>
                                      </p:cBhvr>
                                      <p:to>
                                        <p:strVal val="visible"/>
                                      </p:to>
                                    </p:set>
                                    <p:animEffect transition="in" filter="dissolve">
                                      <p:cBhvr>
                                        <p:cTn id="10" dur="500"/>
                                        <p:tgtEl>
                                          <p:spTgt spid="5017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0178">
                                            <p:txEl>
                                              <p:pRg st="2" end="2"/>
                                            </p:txEl>
                                          </p:spTgt>
                                        </p:tgtEl>
                                        <p:attrNameLst>
                                          <p:attrName>style.visibility</p:attrName>
                                        </p:attrNameLst>
                                      </p:cBhvr>
                                      <p:to>
                                        <p:strVal val="visible"/>
                                      </p:to>
                                    </p:set>
                                    <p:animEffect transition="in" filter="dissolve">
                                      <p:cBhvr>
                                        <p:cTn id="15" dur="500"/>
                                        <p:tgtEl>
                                          <p:spTgt spid="50178">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0178">
                                            <p:txEl>
                                              <p:pRg st="3" end="3"/>
                                            </p:txEl>
                                          </p:spTgt>
                                        </p:tgtEl>
                                        <p:attrNameLst>
                                          <p:attrName>style.visibility</p:attrName>
                                        </p:attrNameLst>
                                      </p:cBhvr>
                                      <p:to>
                                        <p:strVal val="visible"/>
                                      </p:to>
                                    </p:set>
                                    <p:animEffect transition="in" filter="dissolve">
                                      <p:cBhvr>
                                        <p:cTn id="18" dur="500"/>
                                        <p:tgtEl>
                                          <p:spTgt spid="501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Joshua - Joshua 6</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77826" name="Content Placeholder 6"/>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 typeface="Arial" charset="0"/>
              <a:buNone/>
            </a:pPr>
            <a:r>
              <a:rPr lang="en-US" b="1" dirty="0">
                <a:latin typeface="Arial Narrow" charset="0"/>
                <a:ea typeface="ヒラギノ角ゴ ProN W3" charset="0"/>
                <a:cs typeface="Arial Narrow" charset="0"/>
              </a:rPr>
              <a:t>2 </a:t>
            </a:r>
            <a:r>
              <a:rPr lang="en-US" dirty="0">
                <a:latin typeface="Arial Narrow" charset="0"/>
                <a:ea typeface="ヒラギノ角ゴ ProN W3" charset="0"/>
                <a:cs typeface="Arial Narrow" charset="0"/>
              </a:rPr>
              <a:t>Then the Lord said to Joshua, “See, I have delivered Jericho into your hands, along with its king and its fighting men. </a:t>
            </a:r>
            <a:r>
              <a:rPr lang="en-US" b="1" dirty="0">
                <a:latin typeface="Arial Narrow" charset="0"/>
                <a:ea typeface="ヒラギノ角ゴ ProN W3" charset="0"/>
                <a:cs typeface="Arial Narrow" charset="0"/>
              </a:rPr>
              <a:t>3 </a:t>
            </a:r>
            <a:r>
              <a:rPr lang="en-US" dirty="0">
                <a:latin typeface="Arial Narrow" charset="0"/>
                <a:ea typeface="ヒラギノ角ゴ ProN W3" charset="0"/>
                <a:cs typeface="Arial Narrow" charset="0"/>
              </a:rPr>
              <a:t>March around the city once with all the armed men. Do this for six days. </a:t>
            </a:r>
            <a:r>
              <a:rPr lang="en-US" b="1" dirty="0">
                <a:latin typeface="Arial Narrow" charset="0"/>
                <a:ea typeface="ヒラギノ角ゴ ProN W3" charset="0"/>
                <a:cs typeface="Arial Narrow" charset="0"/>
              </a:rPr>
              <a:t>4 </a:t>
            </a:r>
            <a:r>
              <a:rPr lang="en-US" dirty="0">
                <a:latin typeface="Arial Narrow" charset="0"/>
                <a:ea typeface="ヒラギノ角ゴ ProN W3" charset="0"/>
                <a:cs typeface="Arial Narrow" charset="0"/>
              </a:rPr>
              <a:t>Have seven priests carry trumpets of rams’ horns in front of the ark. On the seventh day, march around the city seven times, with the priests blowing the trumpets. </a:t>
            </a:r>
            <a:r>
              <a:rPr lang="en-US" b="1" dirty="0">
                <a:latin typeface="Arial Narrow" charset="0"/>
                <a:ea typeface="ヒラギノ角ゴ ProN W3" charset="0"/>
                <a:cs typeface="Arial Narrow" charset="0"/>
              </a:rPr>
              <a:t>5 </a:t>
            </a:r>
            <a:r>
              <a:rPr lang="en-US" dirty="0">
                <a:latin typeface="Arial Narrow" charset="0"/>
                <a:ea typeface="ヒラギノ角ゴ ProN W3" charset="0"/>
                <a:cs typeface="Arial Narrow" charset="0"/>
              </a:rPr>
              <a:t>When you hear them sound a long blast on the trumpets, have the whole army give a loud shout; then the wall of the city will collapse and the army will go up, everyone straight in.”</a:t>
            </a:r>
          </a:p>
        </p:txBody>
      </p:sp>
      <p:sp>
        <p:nvSpPr>
          <p:cNvPr id="77827"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722F8045-E29E-C44A-A5C1-4FE1F66BBD9B}" type="slidenum">
              <a:rPr lang="en-US" sz="2400">
                <a:solidFill>
                  <a:schemeClr val="tx1"/>
                </a:solidFill>
                <a:latin typeface="Calibri" charset="0"/>
                <a:cs typeface="Calibri" charset="0"/>
                <a:sym typeface="Calibri" charset="0"/>
              </a:rPr>
              <a:pPr eaLnBrk="1" hangingPunct="1"/>
              <a:t>20</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Gideon - Judges 7</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79874" name="Content Placeholder 2"/>
          <p:cNvSpPr>
            <a:spLocks noGrp="1"/>
          </p:cNvSpPr>
          <p:nvPr>
            <p:ph idx="1"/>
          </p:nvPr>
        </p:nvSpPr>
        <p:spPr bwMode="auto">
          <a:xfrm>
            <a:off x="1219200" y="2057400"/>
            <a:ext cx="21945600" cy="10194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 typeface="Arial" charset="0"/>
              <a:buNone/>
            </a:pPr>
            <a:r>
              <a:rPr lang="en-US" b="1" dirty="0">
                <a:latin typeface="Arial Narrow" charset="0"/>
                <a:ea typeface="ヒラギノ角ゴ ProN W3" charset="0"/>
                <a:cs typeface="Arial Narrow" charset="0"/>
              </a:rPr>
              <a:t>7 </a:t>
            </a:r>
            <a:r>
              <a:rPr lang="en-US" dirty="0">
                <a:latin typeface="Arial Narrow" charset="0"/>
                <a:ea typeface="ヒラギノ角ゴ ProN W3" charset="0"/>
                <a:cs typeface="Arial Narrow" charset="0"/>
              </a:rPr>
              <a:t>The Lord said to Gideon, “With the three hundred men that lapped I will save you and give the </a:t>
            </a:r>
            <a:r>
              <a:rPr lang="en-US" dirty="0" err="1">
                <a:latin typeface="Arial Narrow" charset="0"/>
                <a:ea typeface="ヒラギノ角ゴ ProN W3" charset="0"/>
                <a:cs typeface="Arial Narrow" charset="0"/>
              </a:rPr>
              <a:t>Midianites</a:t>
            </a:r>
            <a:r>
              <a:rPr lang="en-US" dirty="0">
                <a:latin typeface="Arial Narrow" charset="0"/>
                <a:ea typeface="ヒラギノ角ゴ ProN W3" charset="0"/>
                <a:cs typeface="Arial Narrow" charset="0"/>
              </a:rPr>
              <a:t> into your hands. Let all the others go home.”….. </a:t>
            </a:r>
            <a:r>
              <a:rPr lang="en-US" b="1" dirty="0">
                <a:latin typeface="Arial Narrow" charset="0"/>
                <a:ea typeface="ヒラギノ角ゴ ProN W3" charset="0"/>
                <a:cs typeface="Arial Narrow" charset="0"/>
              </a:rPr>
              <a:t>17 </a:t>
            </a:r>
            <a:r>
              <a:rPr lang="en-US" dirty="0">
                <a:latin typeface="Arial Narrow" charset="0"/>
                <a:ea typeface="ヒラギノ角ゴ ProN W3" charset="0"/>
                <a:cs typeface="Arial Narrow" charset="0"/>
              </a:rPr>
              <a:t>“Watch me,” he told them. “… When I get to the edge of the camp, do exactly as I do. </a:t>
            </a:r>
            <a:r>
              <a:rPr lang="en-US" b="1" dirty="0">
                <a:latin typeface="Arial Narrow" charset="0"/>
                <a:ea typeface="ヒラギノ角ゴ ProN W3" charset="0"/>
                <a:cs typeface="Arial Narrow" charset="0"/>
              </a:rPr>
              <a:t>18 </a:t>
            </a:r>
            <a:r>
              <a:rPr lang="en-US" dirty="0">
                <a:latin typeface="Arial Narrow" charset="0"/>
                <a:ea typeface="ヒラギノ角ゴ ProN W3" charset="0"/>
                <a:cs typeface="Arial Narrow" charset="0"/>
              </a:rPr>
              <a:t>When I and all who are with me blow our trumpets, then from all around the camp blow yours and shout, ‘For the Lord and for Gideon.’”</a:t>
            </a:r>
            <a:r>
              <a:rPr lang="en-US" altLang="ja-JP" dirty="0">
                <a:latin typeface="Arial Narrow" charset="0"/>
                <a:ea typeface="ヒラギノ角ゴ ProN W3" charset="0"/>
                <a:cs typeface="Arial Narrow" charset="0"/>
              </a:rPr>
              <a:t> </a:t>
            </a:r>
            <a:r>
              <a:rPr lang="en-US" altLang="ja-JP" b="1" dirty="0">
                <a:latin typeface="Arial Narrow" charset="0"/>
                <a:ea typeface="ヒラギノ角ゴ ProN W3" charset="0"/>
                <a:cs typeface="Arial Narrow" charset="0"/>
              </a:rPr>
              <a:t>19…. </a:t>
            </a:r>
            <a:r>
              <a:rPr lang="en-US" altLang="ja-JP" dirty="0">
                <a:latin typeface="Arial Narrow" charset="0"/>
                <a:ea typeface="ヒラギノ角ゴ ProN W3" charset="0"/>
                <a:cs typeface="Arial Narrow" charset="0"/>
              </a:rPr>
              <a:t>They blew their trumpets and broke the jars that were in their hands. </a:t>
            </a:r>
            <a:r>
              <a:rPr lang="en-US" altLang="ja-JP" b="1" dirty="0">
                <a:latin typeface="Arial Narrow" charset="0"/>
                <a:ea typeface="ヒラギノ角ゴ ProN W3" charset="0"/>
                <a:cs typeface="Arial Narrow" charset="0"/>
              </a:rPr>
              <a:t>20 </a:t>
            </a:r>
            <a:r>
              <a:rPr lang="en-US" altLang="ja-JP" dirty="0">
                <a:latin typeface="Arial Narrow" charset="0"/>
                <a:ea typeface="ヒラギノ角ゴ ProN W3" charset="0"/>
                <a:cs typeface="Arial Narrow" charset="0"/>
              </a:rPr>
              <a:t>The three companies blew the trumpets and smashed the jars. Grasping the torches in their left hands and holding in their right hands the trumpets they were to blow, they shouted, </a:t>
            </a:r>
            <a:r>
              <a:rPr lang="en-US" dirty="0">
                <a:latin typeface="Arial Narrow" charset="0"/>
                <a:ea typeface="ヒラギノ角ゴ ProN W3" charset="0"/>
                <a:cs typeface="Arial Narrow" charset="0"/>
              </a:rPr>
              <a:t>“</a:t>
            </a:r>
            <a:r>
              <a:rPr lang="en-US" altLang="ja-JP" dirty="0">
                <a:latin typeface="Arial Narrow" charset="0"/>
                <a:ea typeface="ヒラギノ角ゴ ProN W3" charset="0"/>
                <a:cs typeface="Arial Narrow" charset="0"/>
              </a:rPr>
              <a:t>A sword for the Lord and for Gideon!</a:t>
            </a:r>
            <a:r>
              <a:rPr lang="en-US" dirty="0">
                <a:latin typeface="Arial Narrow" charset="0"/>
                <a:ea typeface="ヒラギノ角ゴ ProN W3" charset="0"/>
                <a:cs typeface="Arial Narrow" charset="0"/>
              </a:rPr>
              <a:t>”</a:t>
            </a:r>
            <a:r>
              <a:rPr lang="en-US" altLang="ja-JP" dirty="0">
                <a:latin typeface="Arial Narrow" charset="0"/>
                <a:ea typeface="ヒラギノ角ゴ ProN W3" charset="0"/>
                <a:cs typeface="Arial Narrow" charset="0"/>
              </a:rPr>
              <a:t> </a:t>
            </a:r>
            <a:r>
              <a:rPr lang="en-US" altLang="ja-JP" b="1" dirty="0">
                <a:latin typeface="Arial Narrow" charset="0"/>
                <a:ea typeface="ヒラギノ角ゴ ProN W3" charset="0"/>
                <a:cs typeface="Arial Narrow" charset="0"/>
              </a:rPr>
              <a:t>21 </a:t>
            </a:r>
            <a:r>
              <a:rPr lang="en-US" altLang="ja-JP" dirty="0">
                <a:latin typeface="Arial Narrow" charset="0"/>
                <a:ea typeface="ヒラギノ角ゴ ProN W3" charset="0"/>
                <a:cs typeface="Arial Narrow" charset="0"/>
              </a:rPr>
              <a:t>While each man held his position around the camp, all the </a:t>
            </a:r>
            <a:r>
              <a:rPr lang="en-US" altLang="ja-JP" dirty="0" err="1">
                <a:latin typeface="Arial Narrow" charset="0"/>
                <a:ea typeface="ヒラギノ角ゴ ProN W3" charset="0"/>
                <a:cs typeface="Arial Narrow" charset="0"/>
              </a:rPr>
              <a:t>Midianites</a:t>
            </a:r>
            <a:r>
              <a:rPr lang="en-US" altLang="ja-JP" dirty="0">
                <a:latin typeface="Arial Narrow" charset="0"/>
                <a:ea typeface="ヒラギノ角ゴ ProN W3" charset="0"/>
                <a:cs typeface="Arial Narrow" charset="0"/>
              </a:rPr>
              <a:t> ran, crying out as they fled.</a:t>
            </a:r>
            <a:endParaRPr lang="en-US" dirty="0">
              <a:latin typeface="Arial Narrow" charset="0"/>
              <a:ea typeface="ヒラギノ角ゴ ProN W3" charset="0"/>
              <a:cs typeface="Arial Narrow" charset="0"/>
            </a:endParaRPr>
          </a:p>
        </p:txBody>
      </p:sp>
      <p:sp>
        <p:nvSpPr>
          <p:cNvPr id="79875"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8E1DF129-A553-3E45-89D0-3CD730AB78A5}" type="slidenum">
              <a:rPr lang="en-US" sz="2400">
                <a:solidFill>
                  <a:schemeClr val="tx1"/>
                </a:solidFill>
                <a:latin typeface="Calibri" charset="0"/>
                <a:cs typeface="Calibri" charset="0"/>
                <a:sym typeface="Calibri" charset="0"/>
              </a:rPr>
              <a:pPr eaLnBrk="1" hangingPunct="1"/>
              <a:t>21</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David - 1 Samuel 17</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80898" name="Content Placeholder 2"/>
          <p:cNvSpPr>
            <a:spLocks noGrp="1"/>
          </p:cNvSpPr>
          <p:nvPr>
            <p:ph idx="1"/>
          </p:nvPr>
        </p:nvSpPr>
        <p:spPr bwMode="auto">
          <a:xfrm>
            <a:off x="1219200" y="2286000"/>
            <a:ext cx="21945600" cy="996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 typeface="Arial" charset="0"/>
              <a:buNone/>
            </a:pPr>
            <a:r>
              <a:rPr lang="en-US" b="1" dirty="0">
                <a:latin typeface="Arial Narrow" charset="0"/>
                <a:ea typeface="ヒラギノ角ゴ ProN W3" charset="0"/>
                <a:cs typeface="Arial Narrow" charset="0"/>
              </a:rPr>
              <a:t>40 </a:t>
            </a:r>
            <a:r>
              <a:rPr lang="en-US" dirty="0">
                <a:latin typeface="Arial Narrow" charset="0"/>
                <a:ea typeface="ヒラギノ角ゴ ProN W3" charset="0"/>
                <a:cs typeface="Arial Narrow" charset="0"/>
              </a:rPr>
              <a:t>Then he took his staff in his hand, chose five smooth stones from the stream, put them in the pouch of his shepherd’s bag and, with his sling in his hand, approached the Philistine…. </a:t>
            </a:r>
            <a:r>
              <a:rPr lang="en-US" b="1" dirty="0">
                <a:latin typeface="Arial Narrow" charset="0"/>
                <a:ea typeface="ヒラギノ角ゴ ProN W3" charset="0"/>
                <a:cs typeface="Arial Narrow" charset="0"/>
              </a:rPr>
              <a:t>45 </a:t>
            </a:r>
            <a:r>
              <a:rPr lang="en-US" dirty="0">
                <a:latin typeface="Arial Narrow" charset="0"/>
                <a:ea typeface="ヒラギノ角ゴ ProN W3" charset="0"/>
                <a:cs typeface="Arial Narrow" charset="0"/>
              </a:rPr>
              <a:t>David said to the Philistine, “You come against me with sword and spear and javelin, but I come against you in the name of the Lord Almighty, the God of the armies of Israel, whom you have defied. </a:t>
            </a:r>
            <a:r>
              <a:rPr lang="en-US" b="1" dirty="0">
                <a:latin typeface="Arial Narrow" charset="0"/>
                <a:ea typeface="ヒラギノ角ゴ ProN W3" charset="0"/>
                <a:cs typeface="Arial Narrow" charset="0"/>
              </a:rPr>
              <a:t>46 </a:t>
            </a:r>
            <a:r>
              <a:rPr lang="en-US" dirty="0">
                <a:latin typeface="Arial Narrow" charset="0"/>
                <a:ea typeface="ヒラギノ角ゴ ProN W3" charset="0"/>
                <a:cs typeface="Arial Narrow" charset="0"/>
              </a:rPr>
              <a:t>This day the Lord will deliver you into my hands, and I’ll strike you down and cut off your head. This very day I will give the carcasses of the Philistine army to the birds and the wild animals, and the whole world will know that there is a God in Israel. </a:t>
            </a:r>
            <a:r>
              <a:rPr lang="en-US" b="1" dirty="0">
                <a:latin typeface="Arial Narrow" charset="0"/>
                <a:ea typeface="ヒラギノ角ゴ ProN W3" charset="0"/>
                <a:cs typeface="Arial Narrow" charset="0"/>
              </a:rPr>
              <a:t>47 </a:t>
            </a:r>
            <a:r>
              <a:rPr lang="en-US" dirty="0">
                <a:latin typeface="Arial Narrow" charset="0"/>
                <a:ea typeface="ヒラギノ角ゴ ProN W3" charset="0"/>
                <a:cs typeface="Arial Narrow" charset="0"/>
              </a:rPr>
              <a:t>All those gathered here will know that it is not by sword or spear that the Lord saves; for the battle is the Lord’s, and he will give all of you into our hands.”</a:t>
            </a:r>
          </a:p>
        </p:txBody>
      </p:sp>
      <p:sp>
        <p:nvSpPr>
          <p:cNvPr id="80899"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D4C64B8A-DBB7-E840-97EE-5B43BDC27464}" type="slidenum">
              <a:rPr lang="en-US" sz="2400">
                <a:solidFill>
                  <a:schemeClr val="tx1"/>
                </a:solidFill>
                <a:latin typeface="Calibri" charset="0"/>
                <a:cs typeface="Calibri" charset="0"/>
                <a:sym typeface="Calibri" charset="0"/>
              </a:rPr>
              <a:pPr eaLnBrk="1" hangingPunct="1"/>
              <a:t>22</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rPr>
              <a:t>Biblical Basis for Planning</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82946" name="Content Placeholder 2"/>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Planning Without God</a:t>
            </a:r>
          </a:p>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Creation Strategy</a:t>
            </a:r>
          </a:p>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Preserving Creation Strategy</a:t>
            </a:r>
          </a:p>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Nation Building Strategy</a:t>
            </a:r>
          </a:p>
          <a:p>
            <a:pPr marL="1798638" indent="-1079500">
              <a:spcBef>
                <a:spcPts val="2500"/>
              </a:spcBef>
              <a:buClrTx/>
              <a:buFont typeface="Calibri" charset="0"/>
              <a:buAutoNum type="arabicPeriod"/>
            </a:pPr>
            <a:r>
              <a:rPr lang="en-US" sz="6600">
                <a:solidFill>
                  <a:srgbClr val="EEECE1"/>
                </a:solidFill>
                <a:latin typeface="Arial Narrow" charset="0"/>
                <a:ea typeface="ヒラギノ角ゴ ProN W3" charset="0"/>
                <a:cs typeface="Arial Narrow" charset="0"/>
              </a:rPr>
              <a:t>Salvation Strategy</a:t>
            </a:r>
          </a:p>
        </p:txBody>
      </p:sp>
      <p:sp>
        <p:nvSpPr>
          <p:cNvPr id="3" name="Content Placeholder 2"/>
          <p:cNvSpPr>
            <a:spLocks noGrp="1"/>
          </p:cNvSpPr>
          <p:nvPr>
            <p:ph sz="half" idx="2"/>
          </p:nvPr>
        </p:nvSpPr>
        <p:spPr/>
        <p:txBody>
          <a:bodyPr/>
          <a:lstStyle/>
          <a:p>
            <a:pPr marL="1863000" indent="-1143000">
              <a:spcBef>
                <a:spcPts val="2500"/>
              </a:spcBef>
              <a:buClrTx/>
              <a:buFont typeface="+mj-lt"/>
              <a:buAutoNum type="arabicPeriod" startAt="6"/>
              <a:defRPr/>
            </a:pPr>
            <a:r>
              <a:rPr lang="en-US" sz="6600" dirty="0" smtClean="0">
                <a:solidFill>
                  <a:schemeClr val="bg1"/>
                </a:solidFill>
                <a:latin typeface="Arial Narrow" charset="0"/>
                <a:ea typeface="ヒラギノ角ゴ ProN W3" charset="0"/>
                <a:cs typeface="Arial Narrow" charset="0"/>
              </a:rPr>
              <a:t>Battle Strategies</a:t>
            </a:r>
          </a:p>
          <a:p>
            <a:pPr marL="1863000" indent="-1143000">
              <a:spcBef>
                <a:spcPts val="2500"/>
              </a:spcBef>
              <a:buClrTx/>
              <a:buFont typeface="+mj-lt"/>
              <a:buAutoNum type="arabicPeriod" startAt="6"/>
              <a:defRPr/>
            </a:pPr>
            <a:r>
              <a:rPr lang="en-US" sz="6600" dirty="0" smtClean="0">
                <a:solidFill>
                  <a:srgbClr val="EEECE1"/>
                </a:solidFill>
                <a:latin typeface="Arial Narrow" charset="0"/>
                <a:ea typeface="ヒラギノ角ゴ ProN W3" charset="0"/>
                <a:cs typeface="Arial Narrow" charset="0"/>
              </a:rPr>
              <a:t>Construction Strategies</a:t>
            </a:r>
            <a:endParaRPr lang="en-US" sz="6600" dirty="0">
              <a:solidFill>
                <a:schemeClr val="bg1"/>
              </a:solidFill>
              <a:latin typeface="Arial Narrow" charset="0"/>
              <a:ea typeface="ヒラギノ角ゴ ProN W3" charset="0"/>
              <a:cs typeface="Arial Narrow" charset="0"/>
            </a:endParaRPr>
          </a:p>
          <a:p>
            <a:pPr>
              <a:defRPr/>
            </a:pPr>
            <a:endParaRPr lang="en-US" dirty="0"/>
          </a:p>
        </p:txBody>
      </p:sp>
      <p:sp>
        <p:nvSpPr>
          <p:cNvPr id="829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08943366-C89B-2B41-B19C-D086A4D0B614}" type="slidenum">
              <a:rPr lang="en-US" sz="2400">
                <a:solidFill>
                  <a:schemeClr val="tx1"/>
                </a:solidFill>
                <a:latin typeface="Calibri" charset="0"/>
                <a:cs typeface="Calibri" charset="0"/>
                <a:sym typeface="Calibri" charset="0"/>
              </a:rPr>
              <a:pPr eaLnBrk="1" hangingPunct="1"/>
              <a:t>23</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Construction Strategies</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Content Placeholder 6"/>
          <p:cNvSpPr>
            <a:spLocks noGrp="1"/>
          </p:cNvSpPr>
          <p:nvPr>
            <p:ph idx="1"/>
          </p:nvPr>
        </p:nvSpPr>
        <p:spPr/>
        <p:txBody>
          <a:bodyPr/>
          <a:lstStyle/>
          <a:p>
            <a:pPr marL="0" indent="0" algn="ctr">
              <a:buNone/>
            </a:pPr>
            <a:r>
              <a:rPr lang="en-US"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Tabernacle – Exodus 26:1-37</a:t>
            </a:r>
          </a:p>
          <a:p>
            <a:pPr marL="0" indent="0" algn="ctr">
              <a:buNone/>
            </a:pPr>
            <a:r>
              <a:rPr lang="en-US" sz="72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Solomons</a:t>
            </a:r>
            <a:r>
              <a:rPr lang="en-US"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Temple – 1 Kings 6:1-38</a:t>
            </a:r>
          </a:p>
          <a:p>
            <a:pPr marL="0" indent="0" algn="ctr">
              <a:buNone/>
            </a:pPr>
            <a:r>
              <a:rPr lang="en-US"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New Jerusalem – Revelations 21:9-27</a:t>
            </a:r>
          </a:p>
          <a:p>
            <a:pPr marL="0" indent="0" algn="ctr">
              <a:buNone/>
            </a:pPr>
            <a:endPar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Slide Number Placeholder 4"/>
          <p:cNvSpPr>
            <a:spLocks noGrp="1"/>
          </p:cNvSpPr>
          <p:nvPr>
            <p:ph type="sldNum" sz="quarter" idx="10"/>
          </p:nvPr>
        </p:nvSpPr>
        <p:spPr/>
        <p:txBody>
          <a:bodyPr/>
          <a:lstStyle/>
          <a:p>
            <a:pPr>
              <a:defRPr/>
            </a:pPr>
            <a:fld id="{BB9973D5-B22C-6A44-98C3-C52BE3AB9ED6}" type="slidenum">
              <a:rPr lang="en-US" smtClean="0"/>
              <a:pPr>
                <a:defRPr/>
              </a:pPr>
              <a:t>24</a:t>
            </a:fld>
            <a:endParaRPr lang="en-US"/>
          </a:p>
        </p:txBody>
      </p:sp>
    </p:spTree>
    <p:extLst>
      <p:ext uri="{BB962C8B-B14F-4D97-AF65-F5344CB8AC3E}">
        <p14:creationId xmlns:p14="http://schemas.microsoft.com/office/powerpoint/2010/main" val="10808505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rPr>
              <a:t>Biblical Basis for Planning</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endParaRPr>
          </a:p>
        </p:txBody>
      </p:sp>
      <p:sp>
        <p:nvSpPr>
          <p:cNvPr id="82946" name="Content Placeholder 2"/>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Planning Without God</a:t>
            </a:r>
          </a:p>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Creation Strategy</a:t>
            </a:r>
          </a:p>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Preserving Creation Strategy</a:t>
            </a:r>
          </a:p>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Nation Building Strategy</a:t>
            </a:r>
          </a:p>
          <a:p>
            <a:pPr marL="1798638" indent="-1079500">
              <a:spcBef>
                <a:spcPts val="2500"/>
              </a:spcBef>
              <a:buClrTx/>
              <a:buFont typeface="Calibri" charset="0"/>
              <a:buAutoNum type="arabicPeriod"/>
            </a:pPr>
            <a:r>
              <a:rPr lang="en-US" sz="6600">
                <a:solidFill>
                  <a:srgbClr val="EEECE1"/>
                </a:solidFill>
                <a:latin typeface="Arial Narrow" charset="0"/>
                <a:ea typeface="ヒラギノ角ゴ ProN W3" charset="0"/>
                <a:cs typeface="Arial Narrow" charset="0"/>
              </a:rPr>
              <a:t>Salvation Strategy</a:t>
            </a:r>
          </a:p>
        </p:txBody>
      </p:sp>
      <p:sp>
        <p:nvSpPr>
          <p:cNvPr id="3" name="Content Placeholder 2"/>
          <p:cNvSpPr>
            <a:spLocks noGrp="1"/>
          </p:cNvSpPr>
          <p:nvPr>
            <p:ph sz="half" idx="2"/>
          </p:nvPr>
        </p:nvSpPr>
        <p:spPr/>
        <p:txBody>
          <a:bodyPr/>
          <a:lstStyle/>
          <a:p>
            <a:pPr marL="1863000" indent="-1143000">
              <a:spcBef>
                <a:spcPts val="2500"/>
              </a:spcBef>
              <a:buClrTx/>
              <a:buFont typeface="+mj-lt"/>
              <a:buAutoNum type="arabicPeriod" startAt="6"/>
              <a:defRPr/>
            </a:pPr>
            <a:r>
              <a:rPr lang="en-US" sz="6600" dirty="0" smtClean="0">
                <a:solidFill>
                  <a:schemeClr val="bg1"/>
                </a:solidFill>
                <a:latin typeface="Arial Narrow" charset="0"/>
                <a:ea typeface="ヒラギノ角ゴ ProN W3" charset="0"/>
                <a:cs typeface="Arial Narrow" charset="0"/>
              </a:rPr>
              <a:t>Battle Strategies</a:t>
            </a:r>
          </a:p>
          <a:p>
            <a:pPr marL="1863000" indent="-1143000">
              <a:spcBef>
                <a:spcPts val="2500"/>
              </a:spcBef>
              <a:buClrTx/>
              <a:buFont typeface="+mj-lt"/>
              <a:buAutoNum type="arabicPeriod" startAt="6"/>
              <a:defRPr/>
            </a:pPr>
            <a:r>
              <a:rPr lang="en-US" sz="6600" dirty="0" smtClean="0">
                <a:solidFill>
                  <a:srgbClr val="EEECE1"/>
                </a:solidFill>
                <a:latin typeface="Arial Narrow" charset="0"/>
                <a:ea typeface="ヒラギノ角ゴ ProN W3" charset="0"/>
                <a:cs typeface="Arial Narrow" charset="0"/>
              </a:rPr>
              <a:t>Construction Strategies</a:t>
            </a:r>
            <a:endParaRPr lang="en-US" sz="6600" dirty="0">
              <a:solidFill>
                <a:schemeClr val="bg1"/>
              </a:solidFill>
              <a:latin typeface="Arial Narrow" charset="0"/>
              <a:ea typeface="ヒラギノ角ゴ ProN W3" charset="0"/>
              <a:cs typeface="Arial Narrow" charset="0"/>
            </a:endParaRPr>
          </a:p>
          <a:p>
            <a:pPr marL="1863000" indent="-1143000">
              <a:spcBef>
                <a:spcPts val="2500"/>
              </a:spcBef>
              <a:buClrTx/>
              <a:buFont typeface="+mj-lt"/>
              <a:buAutoNum type="arabicPeriod" startAt="6"/>
              <a:defRPr/>
            </a:pPr>
            <a:r>
              <a:rPr lang="en-US" sz="6600" dirty="0" smtClean="0">
                <a:solidFill>
                  <a:srgbClr val="EEECE1"/>
                </a:solidFill>
                <a:latin typeface="Arial Narrow" charset="0"/>
                <a:ea typeface="ヒラギノ角ゴ ProN W3" charset="0"/>
                <a:cs typeface="Arial Narrow" charset="0"/>
              </a:rPr>
              <a:t>Evangelism </a:t>
            </a:r>
            <a:r>
              <a:rPr lang="en-US" sz="6600" dirty="0">
                <a:solidFill>
                  <a:srgbClr val="EEECE1"/>
                </a:solidFill>
                <a:latin typeface="Arial Narrow" charset="0"/>
                <a:ea typeface="ヒラギノ角ゴ ProN W3" charset="0"/>
                <a:cs typeface="Arial Narrow" charset="0"/>
              </a:rPr>
              <a:t>Strategy</a:t>
            </a:r>
          </a:p>
          <a:p>
            <a:pPr>
              <a:defRPr/>
            </a:pPr>
            <a:endParaRPr lang="en-US" dirty="0"/>
          </a:p>
        </p:txBody>
      </p:sp>
      <p:sp>
        <p:nvSpPr>
          <p:cNvPr id="829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08943366-C89B-2B41-B19C-D086A4D0B614}" type="slidenum">
              <a:rPr lang="en-US" sz="2400">
                <a:solidFill>
                  <a:schemeClr val="tx1"/>
                </a:solidFill>
                <a:latin typeface="Calibri" charset="0"/>
                <a:cs typeface="Calibri" charset="0"/>
                <a:sym typeface="Calibri" charset="0"/>
              </a:rPr>
              <a:pPr eaLnBrk="1" hangingPunct="1"/>
              <a:t>25</a:t>
            </a:fld>
            <a:endParaRPr lang="en-US" sz="2400">
              <a:solidFill>
                <a:schemeClr val="tx1"/>
              </a:solidFill>
              <a:latin typeface="Calibri" charset="0"/>
              <a:cs typeface="Calibri" charset="0"/>
              <a:sym typeface="Calibri" charset="0"/>
            </a:endParaRPr>
          </a:p>
        </p:txBody>
      </p:sp>
    </p:spTree>
    <p:extLst>
      <p:ext uri="{BB962C8B-B14F-4D97-AF65-F5344CB8AC3E}">
        <p14:creationId xmlns:p14="http://schemas.microsoft.com/office/powerpoint/2010/main" val="41562704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Matthew 28</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83970" name="Content Placeholder 6"/>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 typeface="Arial" charset="0"/>
              <a:buNone/>
            </a:pPr>
            <a:r>
              <a:rPr lang="en-US" b="1" dirty="0">
                <a:latin typeface="Arial Narrow" charset="0"/>
                <a:ea typeface="ヒラギノ角ゴ ProN W3" charset="0"/>
                <a:cs typeface="Arial Narrow" charset="0"/>
              </a:rPr>
              <a:t>19 </a:t>
            </a:r>
            <a:r>
              <a:rPr lang="en-US" dirty="0">
                <a:latin typeface="Arial Narrow" charset="0"/>
                <a:ea typeface="ヒラギノ角ゴ ProN W3" charset="0"/>
                <a:cs typeface="Arial Narrow" charset="0"/>
              </a:rPr>
              <a:t>Therefore go and make disciples of all nations, baptizing them in the name of the Father and of the Son and of the Holy Spirit, </a:t>
            </a:r>
            <a:r>
              <a:rPr lang="en-US" b="1" dirty="0">
                <a:latin typeface="Arial Narrow" charset="0"/>
                <a:ea typeface="ヒラギノ角ゴ ProN W3" charset="0"/>
                <a:cs typeface="Arial Narrow" charset="0"/>
              </a:rPr>
              <a:t>20 </a:t>
            </a:r>
            <a:r>
              <a:rPr lang="en-US" dirty="0">
                <a:latin typeface="Arial Narrow" charset="0"/>
                <a:ea typeface="ヒラギノ角ゴ ProN W3" charset="0"/>
                <a:cs typeface="Arial Narrow" charset="0"/>
              </a:rPr>
              <a:t>and teaching them to obey everything I have commanded you. And surely I am with you always, to the very end of the age.</a:t>
            </a:r>
          </a:p>
        </p:txBody>
      </p:sp>
      <p:sp>
        <p:nvSpPr>
          <p:cNvPr id="83971"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37127B5C-536E-A84C-BCD7-28BF7CC7F59E}" type="slidenum">
              <a:rPr lang="en-US" sz="2400">
                <a:solidFill>
                  <a:schemeClr val="tx1"/>
                </a:solidFill>
                <a:latin typeface="Calibri" charset="0"/>
                <a:cs typeface="Calibri" charset="0"/>
                <a:sym typeface="Calibri" charset="0"/>
              </a:rPr>
              <a:pPr eaLnBrk="1" hangingPunct="1"/>
              <a:t>26</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Acts 1</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84994"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 typeface="Arial" charset="0"/>
              <a:buNone/>
            </a:pPr>
            <a:r>
              <a:rPr lang="en-US" b="1" dirty="0" smtClean="0">
                <a:latin typeface="Arial Narrow" charset="0"/>
                <a:ea typeface="ヒラギノ角ゴ ProN W3" charset="0"/>
                <a:cs typeface="Arial Narrow" charset="0"/>
              </a:rPr>
              <a:t>8 </a:t>
            </a:r>
            <a:r>
              <a:rPr lang="en-US" dirty="0" smtClean="0">
                <a:latin typeface="Arial Narrow" charset="0"/>
                <a:ea typeface="ヒラギノ角ゴ ProN W3" charset="0"/>
                <a:cs typeface="Arial Narrow" charset="0"/>
              </a:rPr>
              <a:t>But you will receive power when the Holy Spirit comes on you; and you will be my witnesses in Jerusalem, and in all Judea and Samaria, and to the ends of the earth.”</a:t>
            </a:r>
            <a:endParaRPr lang="en-US" dirty="0">
              <a:latin typeface="Arial Narrow" charset="0"/>
              <a:ea typeface="ヒラギノ角ゴ ProN W3" charset="0"/>
              <a:cs typeface="Arial Narrow" charset="0"/>
            </a:endParaRPr>
          </a:p>
        </p:txBody>
      </p:sp>
      <p:sp>
        <p:nvSpPr>
          <p:cNvPr id="84995"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141B7429-4426-134B-B103-0C8392D2860D}" type="slidenum">
              <a:rPr lang="en-US" sz="2400">
                <a:solidFill>
                  <a:schemeClr val="tx1"/>
                </a:solidFill>
                <a:latin typeface="Calibri" charset="0"/>
                <a:cs typeface="Calibri" charset="0"/>
                <a:sym typeface="Calibri" charset="0"/>
              </a:rPr>
              <a:pPr eaLnBrk="1" hangingPunct="1"/>
              <a:t>27</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rPr>
              <a:t>Biblical Basis for Planning</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86018" name="Content Placeholder 2"/>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Planning Without God</a:t>
            </a:r>
          </a:p>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Creation Strategy</a:t>
            </a:r>
          </a:p>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Preserving Creation Strategy</a:t>
            </a:r>
          </a:p>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Nation Building Strategy</a:t>
            </a:r>
          </a:p>
          <a:p>
            <a:pPr marL="1798638" indent="-1079500">
              <a:spcBef>
                <a:spcPts val="2500"/>
              </a:spcBef>
              <a:buClrTx/>
              <a:buFont typeface="Calibri" charset="0"/>
              <a:buAutoNum type="arabicPeriod"/>
            </a:pPr>
            <a:r>
              <a:rPr lang="en-US" sz="6600">
                <a:solidFill>
                  <a:srgbClr val="EEECE1"/>
                </a:solidFill>
                <a:latin typeface="Arial Narrow" charset="0"/>
                <a:ea typeface="ヒラギノ角ゴ ProN W3" charset="0"/>
                <a:cs typeface="Arial Narrow" charset="0"/>
              </a:rPr>
              <a:t>Salvation Strategy</a:t>
            </a:r>
          </a:p>
        </p:txBody>
      </p:sp>
      <p:sp>
        <p:nvSpPr>
          <p:cNvPr id="3" name="Content Placeholder 2"/>
          <p:cNvSpPr>
            <a:spLocks noGrp="1"/>
          </p:cNvSpPr>
          <p:nvPr>
            <p:ph sz="half" idx="2"/>
          </p:nvPr>
        </p:nvSpPr>
        <p:spPr/>
        <p:txBody>
          <a:bodyPr/>
          <a:lstStyle/>
          <a:p>
            <a:pPr marL="1863000" indent="-1143000">
              <a:spcBef>
                <a:spcPts val="2500"/>
              </a:spcBef>
              <a:buClrTx/>
              <a:buFont typeface="+mj-lt"/>
              <a:buAutoNum type="arabicPeriod" startAt="6"/>
              <a:defRPr/>
            </a:pPr>
            <a:r>
              <a:rPr lang="en-US" sz="6600" dirty="0">
                <a:solidFill>
                  <a:srgbClr val="EEECE1"/>
                </a:solidFill>
                <a:latin typeface="Arial Narrow" charset="0"/>
                <a:ea typeface="ヒラギノ角ゴ ProN W3" charset="0"/>
                <a:cs typeface="Arial Narrow" charset="0"/>
              </a:rPr>
              <a:t>Construction Strategies</a:t>
            </a:r>
          </a:p>
          <a:p>
            <a:pPr marL="1863000" indent="-1143000">
              <a:spcBef>
                <a:spcPts val="2500"/>
              </a:spcBef>
              <a:buClrTx/>
              <a:buFont typeface="+mj-lt"/>
              <a:buAutoNum type="arabicPeriod" startAt="6"/>
              <a:defRPr/>
            </a:pPr>
            <a:r>
              <a:rPr lang="en-US" sz="6600" dirty="0">
                <a:solidFill>
                  <a:schemeClr val="bg1"/>
                </a:solidFill>
                <a:latin typeface="Arial Narrow" charset="0"/>
                <a:ea typeface="ヒラギノ角ゴ ProN W3" charset="0"/>
                <a:cs typeface="Arial Narrow" charset="0"/>
              </a:rPr>
              <a:t>Battle Strategies</a:t>
            </a:r>
          </a:p>
          <a:p>
            <a:pPr marL="1863000" indent="-1143000">
              <a:spcBef>
                <a:spcPts val="2500"/>
              </a:spcBef>
              <a:buClrTx/>
              <a:buFont typeface="+mj-lt"/>
              <a:buAutoNum type="arabicPeriod" startAt="6"/>
              <a:defRPr/>
            </a:pPr>
            <a:r>
              <a:rPr lang="en-US" sz="6600" dirty="0" smtClean="0">
                <a:solidFill>
                  <a:srgbClr val="EEECE1"/>
                </a:solidFill>
                <a:latin typeface="Arial Narrow" charset="0"/>
                <a:ea typeface="ヒラギノ角ゴ ProN W3" charset="0"/>
                <a:cs typeface="Arial Narrow" charset="0"/>
              </a:rPr>
              <a:t>Evangelism </a:t>
            </a:r>
            <a:r>
              <a:rPr lang="en-US" sz="6600" dirty="0">
                <a:solidFill>
                  <a:srgbClr val="EEECE1"/>
                </a:solidFill>
                <a:latin typeface="Arial Narrow" charset="0"/>
                <a:ea typeface="ヒラギノ角ゴ ProN W3" charset="0"/>
                <a:cs typeface="Arial Narrow" charset="0"/>
              </a:rPr>
              <a:t>Strategy</a:t>
            </a:r>
          </a:p>
          <a:p>
            <a:pPr marL="1863000" indent="-1143000">
              <a:spcBef>
                <a:spcPts val="2500"/>
              </a:spcBef>
              <a:buClrTx/>
              <a:buFont typeface="+mj-lt"/>
              <a:buAutoNum type="arabicPeriod" startAt="6"/>
              <a:defRPr/>
            </a:pPr>
            <a:r>
              <a:rPr lang="en-US" sz="6600" dirty="0">
                <a:solidFill>
                  <a:srgbClr val="EEECE1"/>
                </a:solidFill>
                <a:latin typeface="Arial Narrow" charset="0"/>
                <a:ea typeface="ヒラギノ角ゴ ProN W3" charset="0"/>
                <a:cs typeface="Arial Narrow" charset="0"/>
              </a:rPr>
              <a:t>Organizational </a:t>
            </a:r>
            <a:r>
              <a:rPr lang="en-US" sz="6600" dirty="0" smtClean="0">
                <a:solidFill>
                  <a:srgbClr val="EEECE1"/>
                </a:solidFill>
                <a:latin typeface="Arial Narrow" charset="0"/>
                <a:ea typeface="ヒラギノ角ゴ ProN W3" charset="0"/>
                <a:cs typeface="Arial Narrow" charset="0"/>
              </a:rPr>
              <a:t>Strategy</a:t>
            </a:r>
          </a:p>
          <a:p>
            <a:pPr>
              <a:defRPr/>
            </a:pPr>
            <a:endParaRPr lang="en-US" dirty="0"/>
          </a:p>
        </p:txBody>
      </p:sp>
      <p:sp>
        <p:nvSpPr>
          <p:cNvPr id="8602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8E9E56CB-7F47-AE4E-B354-9E31261EA1C7}" type="slidenum">
              <a:rPr lang="en-US" sz="2400">
                <a:solidFill>
                  <a:schemeClr val="tx1"/>
                </a:solidFill>
                <a:latin typeface="Calibri" charset="0"/>
                <a:cs typeface="Calibri" charset="0"/>
                <a:sym typeface="Calibri" charset="0"/>
              </a:rPr>
              <a:pPr eaLnBrk="1" hangingPunct="1"/>
              <a:t>28</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Acts 6</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87042" name="Content Placeholder 6"/>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 typeface="Arial" charset="0"/>
              <a:buNone/>
            </a:pPr>
            <a:r>
              <a:rPr lang="en-US" dirty="0">
                <a:latin typeface="Arial Narrow" charset="0"/>
                <a:ea typeface="ヒラギノ角ゴ ProN W3" charset="0"/>
                <a:cs typeface="Arial Narrow" charset="0"/>
              </a:rPr>
              <a:t>In those days when the number of disciples was increasing, the Hellenistic Jews</a:t>
            </a:r>
            <a:r>
              <a:rPr lang="en-US" b="1" dirty="0">
                <a:latin typeface="Arial Narrow" charset="0"/>
                <a:ea typeface="ヒラギノ角ゴ ProN W3" charset="0"/>
                <a:cs typeface="Arial Narrow" charset="0"/>
              </a:rPr>
              <a:t>[a]</a:t>
            </a:r>
            <a:r>
              <a:rPr lang="en-US" dirty="0">
                <a:latin typeface="Arial Narrow" charset="0"/>
                <a:ea typeface="ヒラギノ角ゴ ProN W3" charset="0"/>
                <a:cs typeface="Arial Narrow" charset="0"/>
              </a:rPr>
              <a:t> among them complained against the Hebraic Jews because their widows were being overlooked in the daily distribution of food. </a:t>
            </a:r>
            <a:r>
              <a:rPr lang="en-US" b="1" dirty="0">
                <a:latin typeface="Arial Narrow" charset="0"/>
                <a:ea typeface="ヒラギノ角ゴ ProN W3" charset="0"/>
                <a:cs typeface="Arial Narrow" charset="0"/>
              </a:rPr>
              <a:t>2 </a:t>
            </a:r>
            <a:r>
              <a:rPr lang="en-US" dirty="0">
                <a:latin typeface="Arial Narrow" charset="0"/>
                <a:ea typeface="ヒラギノ角ゴ ProN W3" charset="0"/>
                <a:cs typeface="Arial Narrow" charset="0"/>
              </a:rPr>
              <a:t>So the Twelve gathered all the disciples together and said, “It would not be right for us to neglect the ministry of the word of God in order to wait on tables. </a:t>
            </a:r>
            <a:r>
              <a:rPr lang="en-US" b="1" dirty="0">
                <a:latin typeface="Arial Narrow" charset="0"/>
                <a:ea typeface="ヒラギノ角ゴ ProN W3" charset="0"/>
                <a:cs typeface="Arial Narrow" charset="0"/>
              </a:rPr>
              <a:t>3 </a:t>
            </a:r>
            <a:r>
              <a:rPr lang="en-US" dirty="0">
                <a:latin typeface="Arial Narrow" charset="0"/>
                <a:ea typeface="ヒラギノ角ゴ ProN W3" charset="0"/>
                <a:cs typeface="Arial Narrow" charset="0"/>
              </a:rPr>
              <a:t>Brothers and sisters, choose seven men from among you who are known to be full of the Spirit and wisdom. We will turn this responsibility over to them </a:t>
            </a:r>
            <a:r>
              <a:rPr lang="en-US" b="1" dirty="0">
                <a:latin typeface="Arial Narrow" charset="0"/>
                <a:ea typeface="ヒラギノ角ゴ ProN W3" charset="0"/>
                <a:cs typeface="Arial Narrow" charset="0"/>
              </a:rPr>
              <a:t>4 </a:t>
            </a:r>
            <a:r>
              <a:rPr lang="en-US" dirty="0">
                <a:latin typeface="Arial Narrow" charset="0"/>
                <a:ea typeface="ヒラギノ角ゴ ProN W3" charset="0"/>
                <a:cs typeface="Arial Narrow" charset="0"/>
              </a:rPr>
              <a:t>and will give our attention to prayer and the ministry of the word.”</a:t>
            </a:r>
          </a:p>
        </p:txBody>
      </p:sp>
      <p:sp>
        <p:nvSpPr>
          <p:cNvPr id="87043"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FA9EB11F-32ED-8B4C-A2B2-6E1E747865EF}" type="slidenum">
              <a:rPr lang="en-US" sz="2400">
                <a:solidFill>
                  <a:schemeClr val="tx1"/>
                </a:solidFill>
                <a:latin typeface="Calibri" charset="0"/>
                <a:cs typeface="Calibri" charset="0"/>
                <a:sym typeface="Calibri" charset="0"/>
              </a:rPr>
              <a:pPr eaLnBrk="1" hangingPunct="1"/>
              <a:t>29</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endParaRPr lang="en-US" sz="9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Optima"/>
              <a:cs typeface="Optima"/>
            </a:endParaRPr>
          </a:p>
        </p:txBody>
      </p:sp>
      <p:sp>
        <p:nvSpPr>
          <p:cNvPr id="5" name="Subtitle 4"/>
          <p:cNvSpPr>
            <a:spLocks noGrp="1"/>
          </p:cNvSpPr>
          <p:nvPr>
            <p:ph type="subTitle" idx="1"/>
          </p:nvPr>
        </p:nvSpPr>
        <p:spPr/>
        <p:txBody>
          <a:bodyPr/>
          <a:lstStyle/>
          <a:p>
            <a:pPr>
              <a:defRPr/>
            </a:pPr>
            <a:r>
              <a:rPr lang="en-US" sz="9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Phase </a:t>
            </a:r>
            <a:r>
              <a:rPr lang="en-US" sz="9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One</a:t>
            </a:r>
          </a:p>
          <a:p>
            <a:pPr>
              <a:defRPr/>
            </a:pPr>
            <a:r>
              <a:rPr lang="en-US" sz="9600" dirty="0" smtClean="0">
                <a:solidFill>
                  <a:schemeClr val="bg1"/>
                </a:solidFill>
                <a:latin typeface="Arial Narrow"/>
                <a:cs typeface="Arial Narrow"/>
              </a:rPr>
              <a:t>Introduction</a:t>
            </a:r>
            <a:endParaRPr lang="en-US" sz="9600" dirty="0">
              <a:solidFill>
                <a:schemeClr val="bg1"/>
              </a:solidFill>
              <a:latin typeface="Arial Narrow"/>
              <a:cs typeface="Arial Narrow"/>
            </a:endParaRPr>
          </a:p>
        </p:txBody>
      </p:sp>
      <p:sp>
        <p:nvSpPr>
          <p:cNvPr id="53251"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D1EAD426-2B96-C440-BC59-35EAC64A543E}" type="slidenum">
              <a:rPr lang="en-US" sz="2400">
                <a:solidFill>
                  <a:schemeClr val="tx1"/>
                </a:solidFill>
                <a:latin typeface="Calibri" charset="0"/>
                <a:cs typeface="Calibri" charset="0"/>
                <a:sym typeface="Calibri" charset="0"/>
              </a:rPr>
              <a:pPr eaLnBrk="1" hangingPunct="1"/>
              <a:t>3</a:t>
            </a:fld>
            <a:endParaRPr lang="en-US" sz="2400">
              <a:solidFill>
                <a:schemeClr val="tx1"/>
              </a:solidFill>
              <a:latin typeface="Calibri" charset="0"/>
              <a:cs typeface="Calibri" charset="0"/>
              <a:sym typeface="Calibri" charset="0"/>
            </a:endParaRPr>
          </a:p>
        </p:txBody>
      </p:sp>
      <p:pic>
        <p:nvPicPr>
          <p:cNvPr id="3" name="Picture 2" descr="Reactiv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838200"/>
            <a:ext cx="15450014" cy="5545043"/>
          </a:xfrm>
          <a:prstGeom prst="roundRect">
            <a:avLst>
              <a:gd name="adj" fmla="val 16667"/>
            </a:avLst>
          </a:prstGeom>
          <a:ln>
            <a:noFill/>
          </a:ln>
          <a:effectLst>
            <a:outerShdw blurRad="76200" dist="12700" dir="2700000" sy="-23000" kx="-800400" algn="bl" rotWithShape="0">
              <a:prstClr val="black">
                <a:alpha val="2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rPr>
              <a:t>Biblical Basis for Planning</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88066" name="Content Placeholder 2"/>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1798638" indent="-1079500">
              <a:spcBef>
                <a:spcPts val="2500"/>
              </a:spcBef>
              <a:buClrTx/>
              <a:buFont typeface="Calibri" charset="0"/>
              <a:buAutoNum type="arabicPeriod"/>
            </a:pPr>
            <a:r>
              <a:rPr lang="en-US" sz="6600" dirty="0">
                <a:solidFill>
                  <a:schemeClr val="bg1"/>
                </a:solidFill>
                <a:latin typeface="Arial Narrow" charset="0"/>
                <a:ea typeface="ヒラギノ角ゴ ProN W3" charset="0"/>
                <a:cs typeface="Arial Narrow" charset="0"/>
              </a:rPr>
              <a:t>Planning Without God</a:t>
            </a:r>
          </a:p>
          <a:p>
            <a:pPr marL="1798638" indent="-1079500">
              <a:spcBef>
                <a:spcPts val="2500"/>
              </a:spcBef>
              <a:buClrTx/>
              <a:buFont typeface="Calibri" charset="0"/>
              <a:buAutoNum type="arabicPeriod"/>
            </a:pPr>
            <a:r>
              <a:rPr lang="en-US" sz="6600" dirty="0">
                <a:solidFill>
                  <a:schemeClr val="bg1"/>
                </a:solidFill>
                <a:latin typeface="Arial Narrow" charset="0"/>
                <a:ea typeface="ヒラギノ角ゴ ProN W3" charset="0"/>
                <a:cs typeface="Arial Narrow" charset="0"/>
              </a:rPr>
              <a:t>Creation Strategy</a:t>
            </a:r>
          </a:p>
          <a:p>
            <a:pPr marL="1798638" indent="-1079500">
              <a:spcBef>
                <a:spcPts val="2500"/>
              </a:spcBef>
              <a:buClrTx/>
              <a:buFont typeface="Calibri" charset="0"/>
              <a:buAutoNum type="arabicPeriod"/>
            </a:pPr>
            <a:r>
              <a:rPr lang="en-US" sz="6600" dirty="0">
                <a:solidFill>
                  <a:schemeClr val="bg1"/>
                </a:solidFill>
                <a:latin typeface="Arial Narrow" charset="0"/>
                <a:ea typeface="ヒラギノ角ゴ ProN W3" charset="0"/>
                <a:cs typeface="Arial Narrow" charset="0"/>
              </a:rPr>
              <a:t>Preserving Creation Strategy</a:t>
            </a:r>
          </a:p>
          <a:p>
            <a:pPr marL="1798638" indent="-1079500">
              <a:spcBef>
                <a:spcPts val="2500"/>
              </a:spcBef>
              <a:buClrTx/>
              <a:buFont typeface="Calibri" charset="0"/>
              <a:buAutoNum type="arabicPeriod"/>
            </a:pPr>
            <a:r>
              <a:rPr lang="en-US" sz="6600" dirty="0">
                <a:solidFill>
                  <a:schemeClr val="bg1"/>
                </a:solidFill>
                <a:latin typeface="Arial Narrow" charset="0"/>
                <a:ea typeface="ヒラギノ角ゴ ProN W3" charset="0"/>
                <a:cs typeface="Arial Narrow" charset="0"/>
              </a:rPr>
              <a:t>Nation Building Strategy</a:t>
            </a:r>
          </a:p>
          <a:p>
            <a:pPr marL="1798638" indent="-1079500">
              <a:spcBef>
                <a:spcPts val="2500"/>
              </a:spcBef>
              <a:buClrTx/>
              <a:buFont typeface="Calibri" charset="0"/>
              <a:buAutoNum type="arabicPeriod"/>
            </a:pPr>
            <a:r>
              <a:rPr lang="en-US" sz="6600" dirty="0">
                <a:solidFill>
                  <a:srgbClr val="EEECE1"/>
                </a:solidFill>
                <a:latin typeface="Arial Narrow" charset="0"/>
                <a:ea typeface="ヒラギノ角ゴ ProN W3" charset="0"/>
                <a:cs typeface="Arial Narrow" charset="0"/>
              </a:rPr>
              <a:t>Salvation Strategy</a:t>
            </a:r>
          </a:p>
        </p:txBody>
      </p:sp>
      <p:sp>
        <p:nvSpPr>
          <p:cNvPr id="3" name="Content Placeholder 2"/>
          <p:cNvSpPr>
            <a:spLocks noGrp="1"/>
          </p:cNvSpPr>
          <p:nvPr>
            <p:ph sz="half" idx="2"/>
          </p:nvPr>
        </p:nvSpPr>
        <p:spPr/>
        <p:txBody>
          <a:bodyPr/>
          <a:lstStyle/>
          <a:p>
            <a:pPr marL="1863000" indent="-1143000">
              <a:spcBef>
                <a:spcPts val="2500"/>
              </a:spcBef>
              <a:buClrTx/>
              <a:buFont typeface="+mj-lt"/>
              <a:buAutoNum type="arabicPeriod" startAt="6"/>
              <a:defRPr/>
            </a:pPr>
            <a:r>
              <a:rPr lang="en-US" sz="6600" dirty="0">
                <a:solidFill>
                  <a:srgbClr val="EEECE1"/>
                </a:solidFill>
                <a:latin typeface="Arial Narrow" charset="0"/>
                <a:ea typeface="ヒラギノ角ゴ ProN W3" charset="0"/>
                <a:cs typeface="Arial Narrow" charset="0"/>
              </a:rPr>
              <a:t>Construction Strategies</a:t>
            </a:r>
          </a:p>
          <a:p>
            <a:pPr marL="1863000" indent="-1143000">
              <a:spcBef>
                <a:spcPts val="2500"/>
              </a:spcBef>
              <a:buClrTx/>
              <a:buFont typeface="+mj-lt"/>
              <a:buAutoNum type="arabicPeriod" startAt="6"/>
              <a:defRPr/>
            </a:pPr>
            <a:r>
              <a:rPr lang="en-US" sz="6600" dirty="0">
                <a:solidFill>
                  <a:schemeClr val="bg1"/>
                </a:solidFill>
                <a:latin typeface="Arial Narrow" charset="0"/>
                <a:ea typeface="ヒラギノ角ゴ ProN W3" charset="0"/>
                <a:cs typeface="Arial Narrow" charset="0"/>
              </a:rPr>
              <a:t>Battle Strategies</a:t>
            </a:r>
          </a:p>
          <a:p>
            <a:pPr marL="1863000" indent="-1143000">
              <a:spcBef>
                <a:spcPts val="2500"/>
              </a:spcBef>
              <a:buClrTx/>
              <a:buFont typeface="+mj-lt"/>
              <a:buAutoNum type="arabicPeriod" startAt="6"/>
              <a:defRPr/>
            </a:pPr>
            <a:r>
              <a:rPr lang="en-US" sz="6600" dirty="0" smtClean="0">
                <a:solidFill>
                  <a:srgbClr val="EEECE1"/>
                </a:solidFill>
                <a:latin typeface="Arial Narrow" charset="0"/>
                <a:ea typeface="ヒラギノ角ゴ ProN W3" charset="0"/>
                <a:cs typeface="Arial Narrow" charset="0"/>
              </a:rPr>
              <a:t>Evangelism </a:t>
            </a:r>
            <a:r>
              <a:rPr lang="en-US" sz="6600" dirty="0">
                <a:solidFill>
                  <a:srgbClr val="EEECE1"/>
                </a:solidFill>
                <a:latin typeface="Arial Narrow" charset="0"/>
                <a:ea typeface="ヒラギノ角ゴ ProN W3" charset="0"/>
                <a:cs typeface="Arial Narrow" charset="0"/>
              </a:rPr>
              <a:t>Strategy</a:t>
            </a:r>
          </a:p>
          <a:p>
            <a:pPr marL="1863000" indent="-1143000">
              <a:spcBef>
                <a:spcPts val="2500"/>
              </a:spcBef>
              <a:buClrTx/>
              <a:buFont typeface="+mj-lt"/>
              <a:buAutoNum type="arabicPeriod" startAt="6"/>
              <a:defRPr/>
            </a:pPr>
            <a:r>
              <a:rPr lang="en-US" sz="6600" dirty="0">
                <a:solidFill>
                  <a:srgbClr val="EEECE1"/>
                </a:solidFill>
                <a:latin typeface="Arial Narrow" charset="0"/>
                <a:ea typeface="ヒラギノ角ゴ ProN W3" charset="0"/>
                <a:cs typeface="Arial Narrow" charset="0"/>
              </a:rPr>
              <a:t>Organizational </a:t>
            </a:r>
            <a:r>
              <a:rPr lang="en-US" sz="6600" dirty="0" smtClean="0">
                <a:solidFill>
                  <a:srgbClr val="EEECE1"/>
                </a:solidFill>
                <a:latin typeface="Arial Narrow" charset="0"/>
                <a:ea typeface="ヒラギノ角ゴ ProN W3" charset="0"/>
                <a:cs typeface="Arial Narrow" charset="0"/>
              </a:rPr>
              <a:t>Strategy</a:t>
            </a:r>
          </a:p>
          <a:p>
            <a:pPr marL="1863000" indent="-1143000">
              <a:spcBef>
                <a:spcPts val="2500"/>
              </a:spcBef>
              <a:buClrTx/>
              <a:buFont typeface="+mj-lt"/>
              <a:buAutoNum type="arabicPeriod" startAt="6"/>
              <a:defRPr/>
            </a:pPr>
            <a:r>
              <a:rPr lang="en-US" sz="6600" dirty="0" smtClean="0">
                <a:solidFill>
                  <a:srgbClr val="EEECE1"/>
                </a:solidFill>
                <a:latin typeface="Arial Narrow" charset="0"/>
                <a:ea typeface="ヒラギノ角ゴ ProN W3" charset="0"/>
                <a:cs typeface="Arial Narrow" charset="0"/>
              </a:rPr>
              <a:t>Leadership Selection Strategy</a:t>
            </a:r>
            <a:endParaRPr lang="en-US" sz="6600" dirty="0">
              <a:solidFill>
                <a:srgbClr val="EEECE1"/>
              </a:solidFill>
              <a:latin typeface="Arial Narrow" charset="0"/>
              <a:ea typeface="ヒラギノ角ゴ ProN W3" charset="0"/>
              <a:cs typeface="Arial Narrow" charset="0"/>
            </a:endParaRPr>
          </a:p>
          <a:p>
            <a:pPr>
              <a:defRPr/>
            </a:pPr>
            <a:endParaRPr lang="en-US" dirty="0"/>
          </a:p>
        </p:txBody>
      </p:sp>
      <p:sp>
        <p:nvSpPr>
          <p:cNvPr id="8806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C04690F5-E209-FA41-8715-E44488340FF2}" type="slidenum">
              <a:rPr lang="en-US" sz="2400">
                <a:solidFill>
                  <a:schemeClr val="tx1"/>
                </a:solidFill>
                <a:latin typeface="Calibri" charset="0"/>
                <a:cs typeface="Calibri" charset="0"/>
                <a:sym typeface="Calibri" charset="0"/>
              </a:rPr>
              <a:pPr eaLnBrk="1" hangingPunct="1"/>
              <a:t>30</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Moses - Exodus 3</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89090" name="Content Placeholder 6"/>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 typeface="Arial" charset="0"/>
              <a:buNone/>
            </a:pPr>
            <a:r>
              <a:rPr lang="en-US" b="1" dirty="0">
                <a:latin typeface="Arial Narrow" charset="0"/>
                <a:ea typeface="ヒラギノ角ゴ ProN W3" charset="0"/>
                <a:cs typeface="Arial Narrow" charset="0"/>
              </a:rPr>
              <a:t>4 </a:t>
            </a:r>
            <a:r>
              <a:rPr lang="en-US" dirty="0">
                <a:latin typeface="Arial Narrow" charset="0"/>
                <a:ea typeface="ヒラギノ角ゴ ProN W3" charset="0"/>
                <a:cs typeface="Arial Narrow" charset="0"/>
              </a:rPr>
              <a:t>When the Lord saw that he had gone over to look, God called to him from within the bush, “Moses! Moses!”….. </a:t>
            </a:r>
            <a:r>
              <a:rPr lang="en-US" b="1" dirty="0">
                <a:latin typeface="Arial Narrow" charset="0"/>
                <a:ea typeface="ヒラギノ角ゴ ProN W3" charset="0"/>
                <a:cs typeface="Arial Narrow" charset="0"/>
              </a:rPr>
              <a:t>10 </a:t>
            </a:r>
            <a:r>
              <a:rPr lang="en-US" dirty="0">
                <a:latin typeface="Arial Narrow" charset="0"/>
                <a:ea typeface="ヒラギノ角ゴ ProN W3" charset="0"/>
                <a:cs typeface="Arial Narrow" charset="0"/>
              </a:rPr>
              <a:t>So now, go. I am sending you to Pharaoh to bring my people the Israelites out of Egypt.” </a:t>
            </a:r>
            <a:r>
              <a:rPr lang="en-US" b="1" dirty="0">
                <a:latin typeface="Arial Narrow" charset="0"/>
                <a:ea typeface="ヒラギノ角ゴ ProN W3" charset="0"/>
                <a:cs typeface="Arial Narrow" charset="0"/>
              </a:rPr>
              <a:t>11 </a:t>
            </a:r>
            <a:r>
              <a:rPr lang="en-US" dirty="0">
                <a:latin typeface="Arial Narrow" charset="0"/>
                <a:ea typeface="ヒラギノ角ゴ ProN W3" charset="0"/>
                <a:cs typeface="Arial Narrow" charset="0"/>
              </a:rPr>
              <a:t>But Moses said to God, “</a:t>
            </a:r>
            <a:r>
              <a:rPr lang="en-US" u="sng" dirty="0">
                <a:latin typeface="Arial Narrow" charset="0"/>
                <a:ea typeface="ヒラギノ角ゴ ProN W3" charset="0"/>
                <a:cs typeface="Arial Narrow" charset="0"/>
              </a:rPr>
              <a:t>Who am I that I should go to Pharaoh </a:t>
            </a:r>
            <a:r>
              <a:rPr lang="en-US" dirty="0">
                <a:latin typeface="Arial Narrow" charset="0"/>
                <a:ea typeface="ヒラギノ角ゴ ProN W3" charset="0"/>
                <a:cs typeface="Arial Narrow" charset="0"/>
              </a:rPr>
              <a:t>and bring the Israelites out of Egypt?”</a:t>
            </a:r>
          </a:p>
        </p:txBody>
      </p:sp>
      <p:sp>
        <p:nvSpPr>
          <p:cNvPr id="89091"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EB2F0951-996E-DF40-9710-C439A9114FD2}" type="slidenum">
              <a:rPr lang="en-US" sz="2400">
                <a:solidFill>
                  <a:schemeClr val="tx1"/>
                </a:solidFill>
                <a:latin typeface="Calibri" charset="0"/>
                <a:cs typeface="Calibri" charset="0"/>
                <a:sym typeface="Calibri" charset="0"/>
              </a:rPr>
              <a:pPr eaLnBrk="1" hangingPunct="1"/>
              <a:t>31</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Gideon – Judges 6</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88098" name="Content Placeholder 2"/>
          <p:cNvSpPr>
            <a:spLocks noGrp="1"/>
          </p:cNvSpPr>
          <p:nvPr>
            <p:ph idx="1"/>
          </p:nvPr>
        </p:nvSpPr>
        <p:spPr bwMode="auto">
          <a:xfrm>
            <a:off x="1295400" y="3276600"/>
            <a:ext cx="21945600" cy="905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None/>
            </a:pPr>
            <a:r>
              <a:rPr lang="en-US" b="1" dirty="0">
                <a:latin typeface="Arial Narrow" charset="0"/>
                <a:ea typeface="ヒラギノ角ゴ ProN W3" charset="0"/>
                <a:cs typeface="Arial Narrow" charset="0"/>
              </a:rPr>
              <a:t>12 </a:t>
            </a:r>
            <a:r>
              <a:rPr lang="en-US" dirty="0">
                <a:latin typeface="Arial Narrow" charset="0"/>
                <a:ea typeface="ヒラギノ角ゴ ProN W3" charset="0"/>
                <a:cs typeface="Arial Narrow" charset="0"/>
              </a:rPr>
              <a:t>When the angel of the Lord appeared to Gideon, he said, “The Lord is with you, mighty warrior.” ….. </a:t>
            </a:r>
            <a:r>
              <a:rPr lang="en-US" b="1" dirty="0">
                <a:latin typeface="Arial Narrow" charset="0"/>
                <a:ea typeface="ヒラギノ角ゴ ProN W3" charset="0"/>
                <a:cs typeface="Arial Narrow" charset="0"/>
              </a:rPr>
              <a:t>15 </a:t>
            </a:r>
            <a:r>
              <a:rPr lang="en-US" dirty="0">
                <a:latin typeface="Arial Narrow" charset="0"/>
                <a:ea typeface="ヒラギノ角ゴ ProN W3" charset="0"/>
                <a:cs typeface="Arial Narrow" charset="0"/>
              </a:rPr>
              <a:t>“Pardon me, my lord,” Gideon replied, “but </a:t>
            </a:r>
            <a:r>
              <a:rPr lang="en-US" u="sng" dirty="0">
                <a:latin typeface="Arial Narrow" charset="0"/>
                <a:ea typeface="ヒラギノ角ゴ ProN W3" charset="0"/>
                <a:cs typeface="Arial Narrow" charset="0"/>
              </a:rPr>
              <a:t>how can I save Israel? My clan is the weakest in Manasseh, and I am the least in my family</a:t>
            </a:r>
            <a:r>
              <a:rPr lang="en-US" dirty="0">
                <a:latin typeface="Arial Narrow" charset="0"/>
                <a:ea typeface="ヒラギノ角ゴ ProN W3" charset="0"/>
                <a:cs typeface="Arial Narrow" charset="0"/>
              </a:rPr>
              <a:t>.” ….. </a:t>
            </a:r>
            <a:r>
              <a:rPr lang="en-US" b="1" dirty="0">
                <a:latin typeface="Arial Narrow" charset="0"/>
                <a:ea typeface="ヒラギノ角ゴ ProN W3" charset="0"/>
                <a:cs typeface="Arial Narrow" charset="0"/>
              </a:rPr>
              <a:t>36 </a:t>
            </a:r>
            <a:r>
              <a:rPr lang="en-US" dirty="0">
                <a:latin typeface="Arial Narrow" charset="0"/>
                <a:ea typeface="ヒラギノ角ゴ ProN W3" charset="0"/>
                <a:cs typeface="Arial Narrow" charset="0"/>
              </a:rPr>
              <a:t>Gideon said to God, “If you will save Israel by my hand as you have promised— </a:t>
            </a:r>
            <a:r>
              <a:rPr lang="en-US" b="1" dirty="0">
                <a:latin typeface="Arial Narrow" charset="0"/>
                <a:ea typeface="ヒラギノ角ゴ ProN W3" charset="0"/>
                <a:cs typeface="Arial Narrow" charset="0"/>
              </a:rPr>
              <a:t>37 </a:t>
            </a:r>
            <a:r>
              <a:rPr lang="en-US" dirty="0">
                <a:latin typeface="Arial Narrow" charset="0"/>
                <a:ea typeface="ヒラギノ角ゴ ProN W3" charset="0"/>
                <a:cs typeface="Arial Narrow" charset="0"/>
              </a:rPr>
              <a:t>look, I will place a wool fleece on the threshing floor. If there is dew only on the fleece and all the ground is dry, then I will know that you will save Israel by my hand, as you said.”</a:t>
            </a:r>
          </a:p>
        </p:txBody>
      </p:sp>
      <p:sp>
        <p:nvSpPr>
          <p:cNvPr id="388099"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95F4F1A6-0179-9A44-B2B2-85733630BE15}" type="slidenum">
              <a:rPr lang="en-US" sz="2400">
                <a:solidFill>
                  <a:schemeClr val="tx1"/>
                </a:solidFill>
                <a:latin typeface="Calibri" charset="0"/>
                <a:cs typeface="Calibri" charset="0"/>
                <a:sym typeface="Calibri" charset="0"/>
              </a:rPr>
              <a:pPr eaLnBrk="1" hangingPunct="1"/>
              <a:t>32</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David – 1 Samuel 16</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89122" name="Content Placeholder 2"/>
          <p:cNvSpPr>
            <a:spLocks noGrp="1"/>
          </p:cNvSpPr>
          <p:nvPr>
            <p:ph idx="1"/>
          </p:nvPr>
        </p:nvSpPr>
        <p:spPr bwMode="auto">
          <a:xfrm>
            <a:off x="1219200" y="3200400"/>
            <a:ext cx="21945600" cy="998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 typeface="Arial" charset="0"/>
              <a:buNone/>
            </a:pPr>
            <a:r>
              <a:rPr lang="en-US" b="1" dirty="0">
                <a:latin typeface="Arial Narrow" charset="0"/>
                <a:ea typeface="ヒラギノ角ゴ ProN W3" charset="0"/>
                <a:cs typeface="Arial Narrow" charset="0"/>
              </a:rPr>
              <a:t>6 </a:t>
            </a:r>
            <a:r>
              <a:rPr lang="en-US" dirty="0">
                <a:latin typeface="Arial Narrow" charset="0"/>
                <a:ea typeface="ヒラギノ角ゴ ProN W3" charset="0"/>
                <a:cs typeface="Arial Narrow" charset="0"/>
              </a:rPr>
              <a:t>When they arrived, Samuel saw </a:t>
            </a:r>
            <a:r>
              <a:rPr lang="en-US" dirty="0" err="1">
                <a:latin typeface="Arial Narrow" charset="0"/>
                <a:ea typeface="ヒラギノ角ゴ ProN W3" charset="0"/>
                <a:cs typeface="Arial Narrow" charset="0"/>
              </a:rPr>
              <a:t>Eliab</a:t>
            </a:r>
            <a:r>
              <a:rPr lang="en-US" dirty="0">
                <a:latin typeface="Arial Narrow" charset="0"/>
                <a:ea typeface="ヒラギノ角ゴ ProN W3" charset="0"/>
                <a:cs typeface="Arial Narrow" charset="0"/>
              </a:rPr>
              <a:t> and thought, “Surely the Lord’s anointed stands here before the Lord.” </a:t>
            </a:r>
            <a:r>
              <a:rPr lang="en-US" b="1" dirty="0">
                <a:latin typeface="Arial Narrow" charset="0"/>
                <a:ea typeface="ヒラギノ角ゴ ProN W3" charset="0"/>
                <a:cs typeface="Arial Narrow" charset="0"/>
              </a:rPr>
              <a:t>7 </a:t>
            </a:r>
            <a:r>
              <a:rPr lang="en-US" dirty="0">
                <a:latin typeface="Arial Narrow" charset="0"/>
                <a:ea typeface="ヒラギノ角ゴ ProN W3" charset="0"/>
                <a:cs typeface="Arial Narrow" charset="0"/>
              </a:rPr>
              <a:t>But the Lord said to Samuel, “</a:t>
            </a:r>
            <a:r>
              <a:rPr lang="en-US" altLang="ja-JP" u="sng" dirty="0">
                <a:latin typeface="Arial Narrow" charset="0"/>
                <a:ea typeface="ヒラギノ角ゴ ProN W3" charset="0"/>
                <a:cs typeface="Arial Narrow" charset="0"/>
              </a:rPr>
              <a:t>Do not consider his appearance</a:t>
            </a:r>
            <a:r>
              <a:rPr lang="en-US" altLang="ja-JP" dirty="0">
                <a:latin typeface="Arial Narrow" charset="0"/>
                <a:ea typeface="ヒラギノ角ゴ ProN W3" charset="0"/>
                <a:cs typeface="Arial Narrow" charset="0"/>
              </a:rPr>
              <a:t> or his height, for I have rejected him. The Lord does not look at the things people look at. </a:t>
            </a:r>
            <a:r>
              <a:rPr lang="en-US" altLang="ja-JP" u="sng" dirty="0">
                <a:latin typeface="Arial Narrow" charset="0"/>
                <a:ea typeface="ヒラギノ角ゴ ProN W3" charset="0"/>
                <a:cs typeface="Arial Narrow" charset="0"/>
              </a:rPr>
              <a:t>People look at the outward appearance, but the Lord looks at the heart</a:t>
            </a:r>
            <a:r>
              <a:rPr lang="en-US" altLang="ja-JP" dirty="0">
                <a:latin typeface="Arial Narrow" charset="0"/>
                <a:ea typeface="ヒラギノ角ゴ ProN W3" charset="0"/>
                <a:cs typeface="Arial Narrow" charset="0"/>
              </a:rPr>
              <a:t>.</a:t>
            </a:r>
            <a:r>
              <a:rPr lang="en-US" dirty="0">
                <a:latin typeface="Arial Narrow" charset="0"/>
                <a:ea typeface="ヒラギノ角ゴ ProN W3" charset="0"/>
                <a:cs typeface="Arial Narrow" charset="0"/>
              </a:rPr>
              <a:t>”</a:t>
            </a:r>
            <a:r>
              <a:rPr lang="en-US" altLang="ja-JP" dirty="0">
                <a:latin typeface="Arial Narrow" charset="0"/>
                <a:ea typeface="ヒラギノ角ゴ ProN W3" charset="0"/>
                <a:cs typeface="Arial Narrow" charset="0"/>
              </a:rPr>
              <a:t> …..</a:t>
            </a:r>
            <a:r>
              <a:rPr lang="en-US" altLang="ja-JP" b="1" dirty="0">
                <a:latin typeface="Arial Narrow" charset="0"/>
                <a:ea typeface="ヒラギノ角ゴ ProN W3" charset="0"/>
                <a:cs typeface="Arial Narrow" charset="0"/>
              </a:rPr>
              <a:t> 11 </a:t>
            </a:r>
            <a:r>
              <a:rPr lang="en-US" altLang="ja-JP" dirty="0">
                <a:latin typeface="Arial Narrow" charset="0"/>
                <a:ea typeface="ヒラギノ角ゴ ProN W3" charset="0"/>
                <a:cs typeface="Arial Narrow" charset="0"/>
              </a:rPr>
              <a:t>So he asked Jesse, </a:t>
            </a:r>
            <a:r>
              <a:rPr lang="en-US" dirty="0">
                <a:latin typeface="Arial Narrow" charset="0"/>
                <a:ea typeface="ヒラギノ角ゴ ProN W3" charset="0"/>
                <a:cs typeface="Arial Narrow" charset="0"/>
              </a:rPr>
              <a:t>“</a:t>
            </a:r>
            <a:r>
              <a:rPr lang="en-US" altLang="ja-JP" dirty="0">
                <a:latin typeface="Arial Narrow" charset="0"/>
                <a:ea typeface="ヒラギノ角ゴ ProN W3" charset="0"/>
                <a:cs typeface="Arial Narrow" charset="0"/>
              </a:rPr>
              <a:t>Are these all the sons you have?</a:t>
            </a:r>
            <a:r>
              <a:rPr lang="en-US" dirty="0">
                <a:latin typeface="Arial Narrow" charset="0"/>
                <a:ea typeface="ヒラギノ角ゴ ProN W3" charset="0"/>
                <a:cs typeface="Arial Narrow" charset="0"/>
              </a:rPr>
              <a:t>”</a:t>
            </a:r>
            <a:r>
              <a:rPr lang="en-US" altLang="ja-JP" dirty="0">
                <a:latin typeface="Arial Narrow" charset="0"/>
                <a:ea typeface="ヒラギノ角ゴ ProN W3" charset="0"/>
                <a:cs typeface="Arial Narrow" charset="0"/>
              </a:rPr>
              <a:t> </a:t>
            </a:r>
            <a:r>
              <a:rPr lang="en-US" dirty="0">
                <a:latin typeface="Arial Narrow" charset="0"/>
                <a:ea typeface="ヒラギノ角ゴ ProN W3" charset="0"/>
                <a:cs typeface="Arial Narrow" charset="0"/>
              </a:rPr>
              <a:t>“</a:t>
            </a:r>
            <a:r>
              <a:rPr lang="en-US" altLang="ja-JP" dirty="0">
                <a:latin typeface="Arial Narrow" charset="0"/>
                <a:ea typeface="ヒラギノ角ゴ ProN W3" charset="0"/>
                <a:cs typeface="Arial Narrow" charset="0"/>
              </a:rPr>
              <a:t>There is still the youngest,</a:t>
            </a:r>
            <a:r>
              <a:rPr lang="en-US" dirty="0">
                <a:latin typeface="Arial Narrow" charset="0"/>
                <a:ea typeface="ヒラギノ角ゴ ProN W3" charset="0"/>
                <a:cs typeface="Arial Narrow" charset="0"/>
              </a:rPr>
              <a:t>”</a:t>
            </a:r>
            <a:r>
              <a:rPr lang="en-US" altLang="ja-JP" dirty="0">
                <a:latin typeface="Arial Narrow" charset="0"/>
                <a:ea typeface="ヒラギノ角ゴ ProN W3" charset="0"/>
                <a:cs typeface="Arial Narrow" charset="0"/>
              </a:rPr>
              <a:t> Jesse answered. </a:t>
            </a:r>
            <a:r>
              <a:rPr lang="en-US" dirty="0">
                <a:latin typeface="Arial Narrow" charset="0"/>
                <a:ea typeface="ヒラギノ角ゴ ProN W3" charset="0"/>
                <a:cs typeface="Arial Narrow" charset="0"/>
              </a:rPr>
              <a:t>“</a:t>
            </a:r>
            <a:r>
              <a:rPr lang="en-US" altLang="ja-JP" dirty="0">
                <a:latin typeface="Arial Narrow" charset="0"/>
                <a:ea typeface="ヒラギノ角ゴ ProN W3" charset="0"/>
                <a:cs typeface="Arial Narrow" charset="0"/>
              </a:rPr>
              <a:t>He is tending the sheep.</a:t>
            </a:r>
            <a:r>
              <a:rPr lang="en-US" dirty="0">
                <a:latin typeface="Arial Narrow" charset="0"/>
                <a:ea typeface="ヒラギノ角ゴ ProN W3" charset="0"/>
                <a:cs typeface="Arial Narrow" charset="0"/>
              </a:rPr>
              <a:t>”</a:t>
            </a:r>
            <a:r>
              <a:rPr lang="en-US" altLang="ja-JP" dirty="0">
                <a:latin typeface="Arial Narrow" charset="0"/>
                <a:ea typeface="ヒラギノ角ゴ ProN W3" charset="0"/>
                <a:cs typeface="Arial Narrow" charset="0"/>
              </a:rPr>
              <a:t> Samuel said, </a:t>
            </a:r>
            <a:r>
              <a:rPr lang="en-US" dirty="0">
                <a:latin typeface="Arial Narrow" charset="0"/>
                <a:ea typeface="ヒラギノ角ゴ ProN W3" charset="0"/>
                <a:cs typeface="Arial Narrow" charset="0"/>
              </a:rPr>
              <a:t>“</a:t>
            </a:r>
            <a:r>
              <a:rPr lang="en-US" altLang="ja-JP" dirty="0">
                <a:latin typeface="Arial Narrow" charset="0"/>
                <a:ea typeface="ヒラギノ角ゴ ProN W3" charset="0"/>
                <a:cs typeface="Arial Narrow" charset="0"/>
              </a:rPr>
              <a:t>Send for him; we will not sit down until he arrives.</a:t>
            </a:r>
            <a:r>
              <a:rPr lang="en-US" dirty="0">
                <a:latin typeface="Arial Narrow" charset="0"/>
                <a:ea typeface="ヒラギノ角ゴ ProN W3" charset="0"/>
                <a:cs typeface="Arial Narrow" charset="0"/>
              </a:rPr>
              <a:t>”</a:t>
            </a:r>
            <a:r>
              <a:rPr lang="en-US" altLang="ja-JP" dirty="0">
                <a:latin typeface="Arial Narrow" charset="0"/>
                <a:ea typeface="ヒラギノ角ゴ ProN W3" charset="0"/>
                <a:cs typeface="Arial Narrow" charset="0"/>
              </a:rPr>
              <a:t> </a:t>
            </a:r>
            <a:r>
              <a:rPr lang="en-US" altLang="ja-JP" b="1" dirty="0">
                <a:latin typeface="Arial Narrow" charset="0"/>
                <a:ea typeface="ヒラギノ角ゴ ProN W3" charset="0"/>
                <a:cs typeface="Arial Narrow" charset="0"/>
              </a:rPr>
              <a:t>12 </a:t>
            </a:r>
            <a:r>
              <a:rPr lang="en-US" altLang="ja-JP" dirty="0">
                <a:latin typeface="Arial Narrow" charset="0"/>
                <a:ea typeface="ヒラギノ角ゴ ProN W3" charset="0"/>
                <a:cs typeface="Arial Narrow" charset="0"/>
              </a:rPr>
              <a:t>So he sent for him and had him brought in. He was glowing with health and had a fine appearance and handsome features. Then the Lord said, </a:t>
            </a:r>
            <a:r>
              <a:rPr lang="en-US" dirty="0">
                <a:latin typeface="Arial Narrow" charset="0"/>
                <a:ea typeface="ヒラギノ角ゴ ProN W3" charset="0"/>
                <a:cs typeface="Arial Narrow" charset="0"/>
              </a:rPr>
              <a:t>“</a:t>
            </a:r>
            <a:r>
              <a:rPr lang="en-US" altLang="ja-JP" dirty="0">
                <a:latin typeface="Arial Narrow" charset="0"/>
                <a:ea typeface="ヒラギノ角ゴ ProN W3" charset="0"/>
                <a:cs typeface="Arial Narrow" charset="0"/>
              </a:rPr>
              <a:t>Rise and anoint him; this is the one.</a:t>
            </a:r>
            <a:r>
              <a:rPr lang="en-US" dirty="0">
                <a:latin typeface="Arial Narrow" charset="0"/>
                <a:ea typeface="ヒラギノ角ゴ ProN W3" charset="0"/>
                <a:cs typeface="Arial Narrow" charset="0"/>
              </a:rPr>
              <a:t>”</a:t>
            </a:r>
          </a:p>
        </p:txBody>
      </p:sp>
      <p:sp>
        <p:nvSpPr>
          <p:cNvPr id="389123"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2250004C-FA37-004E-BDD8-AB1A0B4F5F25}" type="slidenum">
              <a:rPr lang="en-US" sz="2400">
                <a:solidFill>
                  <a:schemeClr val="tx1"/>
                </a:solidFill>
                <a:latin typeface="Calibri" charset="0"/>
                <a:cs typeface="Calibri" charset="0"/>
                <a:sym typeface="Calibri" charset="0"/>
              </a:rPr>
              <a:pPr eaLnBrk="1" hangingPunct="1"/>
              <a:t>33</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Jesus Leadership Strategy</a:t>
            </a:r>
            <a:b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Luke 6</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90146"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 typeface="Arial" charset="0"/>
              <a:buNone/>
            </a:pPr>
            <a:r>
              <a:rPr lang="en-US" b="1" dirty="0">
                <a:latin typeface="Arial Narrow" charset="0"/>
                <a:ea typeface="ヒラギノ角ゴ ProN W3" charset="0"/>
                <a:cs typeface="Arial Narrow" charset="0"/>
              </a:rPr>
              <a:t>12 </a:t>
            </a:r>
            <a:r>
              <a:rPr lang="en-US" dirty="0">
                <a:latin typeface="Arial Narrow" charset="0"/>
                <a:ea typeface="ヒラギノ角ゴ ProN W3" charset="0"/>
                <a:cs typeface="Arial Narrow" charset="0"/>
              </a:rPr>
              <a:t>One day soon afterward Jesus went up on a mountain to pray, and he prayed to God all night. </a:t>
            </a:r>
            <a:r>
              <a:rPr lang="en-US" b="1" dirty="0">
                <a:latin typeface="Arial Narrow" charset="0"/>
                <a:ea typeface="ヒラギノ角ゴ ProN W3" charset="0"/>
                <a:cs typeface="Arial Narrow" charset="0"/>
              </a:rPr>
              <a:t>13 </a:t>
            </a:r>
            <a:r>
              <a:rPr lang="en-US" dirty="0">
                <a:latin typeface="Arial Narrow" charset="0"/>
                <a:ea typeface="ヒラギノ角ゴ ProN W3" charset="0"/>
                <a:cs typeface="Arial Narrow" charset="0"/>
              </a:rPr>
              <a:t>At daybreak he called together all of his disciples and chose twelve of them to be apostles.</a:t>
            </a:r>
          </a:p>
        </p:txBody>
      </p:sp>
      <p:sp>
        <p:nvSpPr>
          <p:cNvPr id="390147"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1899AF6C-736A-E04A-8EAA-D785364383B8}" type="slidenum">
              <a:rPr lang="en-US" sz="2400">
                <a:solidFill>
                  <a:schemeClr val="tx1"/>
                </a:solidFill>
                <a:latin typeface="Calibri" charset="0"/>
                <a:cs typeface="Calibri" charset="0"/>
                <a:sym typeface="Calibri" charset="0"/>
              </a:rPr>
              <a:pPr eaLnBrk="1" hangingPunct="1"/>
              <a:t>34</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rPr>
              <a:t>Failure </a:t>
            </a:r>
            <a:r>
              <a:rPr lang="en-US"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rPr>
              <a:t>vs</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rPr>
              <a:t> Success</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endParaRPr>
          </a:p>
        </p:txBody>
      </p:sp>
      <p:sp>
        <p:nvSpPr>
          <p:cNvPr id="5" name="Content Placeholder 4"/>
          <p:cNvSpPr>
            <a:spLocks noGrp="1"/>
          </p:cNvSpPr>
          <p:nvPr>
            <p:ph sz="half" idx="1"/>
          </p:nvPr>
        </p:nvSpPr>
        <p:spPr/>
        <p:txBody>
          <a:bodyPr/>
          <a:lstStyle/>
          <a:p>
            <a:pPr marL="0" indent="0">
              <a:buFont typeface="Arial" charset="0"/>
              <a:buNone/>
              <a:defRPr/>
            </a:pPr>
            <a:r>
              <a:rPr lang="en-US" sz="6600" dirty="0" smtClean="0">
                <a:solidFill>
                  <a:srgbClr val="EEECE1"/>
                </a:solidFill>
              </a:rPr>
              <a:t>Failure comes when we…</a:t>
            </a:r>
          </a:p>
          <a:p>
            <a:pPr marL="1800000" indent="-1080000">
              <a:buClr>
                <a:schemeClr val="bg1"/>
              </a:buClr>
              <a:defRPr/>
            </a:pPr>
            <a:r>
              <a:rPr lang="en-US" sz="6600" dirty="0" smtClean="0">
                <a:solidFill>
                  <a:srgbClr val="EEECE1"/>
                </a:solidFill>
              </a:rPr>
              <a:t>Doubt</a:t>
            </a:r>
          </a:p>
          <a:p>
            <a:pPr marL="1800000" indent="-1080000">
              <a:buClr>
                <a:schemeClr val="bg1"/>
              </a:buClr>
              <a:defRPr/>
            </a:pPr>
            <a:r>
              <a:rPr lang="en-US" sz="6600" dirty="0" smtClean="0">
                <a:solidFill>
                  <a:srgbClr val="EEECE1"/>
                </a:solidFill>
              </a:rPr>
              <a:t>Are disobedient</a:t>
            </a:r>
          </a:p>
          <a:p>
            <a:pPr marL="1800000" lvl="0" indent="-1080000">
              <a:buClr>
                <a:schemeClr val="bg1"/>
              </a:buClr>
              <a:defRPr/>
            </a:pPr>
            <a:r>
              <a:rPr lang="en-US" sz="6600" dirty="0">
                <a:solidFill>
                  <a:srgbClr val="F5F4ED"/>
                </a:solidFill>
              </a:rPr>
              <a:t>Don’t do our part while trusting God to do </a:t>
            </a:r>
            <a:r>
              <a:rPr lang="en-US" sz="6600" dirty="0" smtClean="0">
                <a:solidFill>
                  <a:srgbClr val="F5F4ED"/>
                </a:solidFill>
              </a:rPr>
              <a:t>His</a:t>
            </a:r>
          </a:p>
          <a:p>
            <a:pPr marL="1800000" indent="-1080000">
              <a:buClr>
                <a:schemeClr val="bg1"/>
              </a:buClr>
              <a:defRPr/>
            </a:pPr>
            <a:r>
              <a:rPr lang="en-US" sz="6600" dirty="0" smtClean="0">
                <a:solidFill>
                  <a:srgbClr val="EEECE1"/>
                </a:solidFill>
              </a:rPr>
              <a:t>Full of Pride</a:t>
            </a:r>
          </a:p>
          <a:p>
            <a:pPr marL="1800000" indent="-1080000">
              <a:buClr>
                <a:schemeClr val="bg1"/>
              </a:buClr>
              <a:defRPr/>
            </a:pPr>
            <a:r>
              <a:rPr lang="en-US" sz="6600" dirty="0" smtClean="0">
                <a:solidFill>
                  <a:srgbClr val="EEECE1"/>
                </a:solidFill>
              </a:rPr>
              <a:t>Act in unbelief</a:t>
            </a:r>
          </a:p>
          <a:p>
            <a:pPr marL="1800000" indent="-1080000">
              <a:buClr>
                <a:schemeClr val="bg1"/>
              </a:buClr>
              <a:defRPr/>
            </a:pPr>
            <a:r>
              <a:rPr lang="en-US" sz="6600" dirty="0" smtClean="0">
                <a:solidFill>
                  <a:srgbClr val="EEECE1"/>
                </a:solidFill>
              </a:rPr>
              <a:t>Are ungrateful</a:t>
            </a:r>
          </a:p>
          <a:p>
            <a:pPr marL="1800000" indent="-1080000">
              <a:buClr>
                <a:schemeClr val="bg1"/>
              </a:buClr>
              <a:defRPr/>
            </a:pPr>
            <a:endParaRPr lang="en-US" sz="6600" dirty="0">
              <a:solidFill>
                <a:srgbClr val="EEECE1"/>
              </a:solidFill>
            </a:endParaRPr>
          </a:p>
        </p:txBody>
      </p:sp>
      <p:sp>
        <p:nvSpPr>
          <p:cNvPr id="6" name="Content Placeholder 5"/>
          <p:cNvSpPr>
            <a:spLocks noGrp="1"/>
          </p:cNvSpPr>
          <p:nvPr>
            <p:ph sz="half" idx="2"/>
          </p:nvPr>
        </p:nvSpPr>
        <p:spPr/>
        <p:txBody>
          <a:bodyPr/>
          <a:lstStyle/>
          <a:p>
            <a:pPr marL="0" indent="0">
              <a:buFont typeface="Arial" charset="0"/>
              <a:buNone/>
              <a:defRPr/>
            </a:pPr>
            <a:r>
              <a:rPr lang="en-US" sz="6600" dirty="0" smtClean="0">
                <a:solidFill>
                  <a:srgbClr val="EEECE1"/>
                </a:solidFill>
              </a:rPr>
              <a:t>Success comes when we…</a:t>
            </a:r>
          </a:p>
          <a:p>
            <a:pPr marL="1800000" indent="-1080000">
              <a:buClrTx/>
              <a:defRPr/>
            </a:pPr>
            <a:r>
              <a:rPr lang="en-US" sz="6600" dirty="0" smtClean="0">
                <a:solidFill>
                  <a:srgbClr val="EEECE1"/>
                </a:solidFill>
              </a:rPr>
              <a:t>Have faith</a:t>
            </a:r>
          </a:p>
          <a:p>
            <a:pPr marL="1800000" indent="-1080000">
              <a:buClrTx/>
              <a:defRPr/>
            </a:pPr>
            <a:r>
              <a:rPr lang="en-US" sz="6600" dirty="0" smtClean="0">
                <a:solidFill>
                  <a:srgbClr val="EEECE1"/>
                </a:solidFill>
              </a:rPr>
              <a:t>Trust when we don’t understand</a:t>
            </a:r>
          </a:p>
          <a:p>
            <a:pPr marL="1800000" indent="-1080000">
              <a:buClrTx/>
              <a:defRPr/>
            </a:pPr>
            <a:r>
              <a:rPr lang="en-US" sz="6600" dirty="0" smtClean="0">
                <a:solidFill>
                  <a:srgbClr val="EEECE1"/>
                </a:solidFill>
              </a:rPr>
              <a:t>Are obedient</a:t>
            </a:r>
          </a:p>
          <a:p>
            <a:pPr marL="1800000" indent="-1080000">
              <a:buClrTx/>
              <a:defRPr/>
            </a:pPr>
            <a:r>
              <a:rPr lang="en-US" sz="6600" dirty="0" smtClean="0">
                <a:solidFill>
                  <a:srgbClr val="EEECE1"/>
                </a:solidFill>
              </a:rPr>
              <a:t>Don’t depend on our own understanding</a:t>
            </a:r>
          </a:p>
          <a:p>
            <a:pPr marL="1800000" lvl="0" indent="-1080000">
              <a:buClrTx/>
              <a:defRPr/>
            </a:pPr>
            <a:r>
              <a:rPr lang="en-US" sz="6600" dirty="0">
                <a:solidFill>
                  <a:srgbClr val="F5F4ED"/>
                </a:solidFill>
              </a:rPr>
              <a:t>We give it our all</a:t>
            </a:r>
          </a:p>
          <a:p>
            <a:pPr marL="720000" indent="0">
              <a:buClrTx/>
              <a:buNone/>
              <a:defRPr/>
            </a:pPr>
            <a:endParaRPr lang="en-US" sz="6600" dirty="0" smtClean="0">
              <a:solidFill>
                <a:srgbClr val="EEECE1"/>
              </a:solidFill>
            </a:endParaRPr>
          </a:p>
          <a:p>
            <a:pPr marL="0" indent="0">
              <a:buFont typeface="Arial" charset="0"/>
              <a:buNone/>
              <a:defRPr/>
            </a:pPr>
            <a:endParaRPr lang="en-US" sz="6600" dirty="0">
              <a:solidFill>
                <a:srgbClr val="EEECE1"/>
              </a:solidFill>
            </a:endParaRPr>
          </a:p>
        </p:txBody>
      </p:sp>
      <p:sp>
        <p:nvSpPr>
          <p:cNvPr id="9011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255D90B2-9CB4-474E-BD2D-4B9611C8355B}" type="slidenum">
              <a:rPr lang="en-US" sz="2400">
                <a:solidFill>
                  <a:schemeClr val="tx1"/>
                </a:solidFill>
                <a:latin typeface="Calibri" charset="0"/>
                <a:cs typeface="Calibri" charset="0"/>
                <a:sym typeface="Calibri" charset="0"/>
              </a:rPr>
              <a:pPr eaLnBrk="1" hangingPunct="1"/>
              <a:t>35</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9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State of The Church</a:t>
            </a:r>
            <a:endParaRPr lang="en-US" sz="9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a:xfrm>
            <a:off x="1219200" y="2438400"/>
            <a:ext cx="21945600" cy="15011400"/>
          </a:xfrm>
        </p:spPr>
        <p:txBody>
          <a:bodyPr/>
          <a:lstStyle/>
          <a:p>
            <a:pPr marL="1800000" indent="-1080000">
              <a:spcBef>
                <a:spcPts val="2500"/>
              </a:spcBef>
              <a:buClrTx/>
              <a:defRPr/>
            </a:pPr>
            <a:r>
              <a:rPr lang="en-US" dirty="0" smtClean="0"/>
              <a:t>Bible </a:t>
            </a:r>
            <a:r>
              <a:rPr lang="en-US" dirty="0"/>
              <a:t>reading </a:t>
            </a:r>
            <a:r>
              <a:rPr lang="en-US" dirty="0" smtClean="0"/>
              <a:t>dropped to 20 year low of 31% in mid 90’s and returned to 47% by 2006 </a:t>
            </a:r>
          </a:p>
          <a:p>
            <a:pPr marL="1800000" indent="-1080000">
              <a:spcBef>
                <a:spcPts val="2500"/>
              </a:spcBef>
              <a:buClrTx/>
              <a:defRPr/>
            </a:pPr>
            <a:r>
              <a:rPr lang="en-US" dirty="0" smtClean="0"/>
              <a:t>47% of declared Christians attend church</a:t>
            </a:r>
          </a:p>
          <a:p>
            <a:pPr marL="1800000" indent="-1080000">
              <a:spcBef>
                <a:spcPts val="2500"/>
              </a:spcBef>
              <a:buClrTx/>
              <a:defRPr/>
            </a:pPr>
            <a:r>
              <a:rPr lang="en-US" dirty="0" smtClean="0"/>
              <a:t>Small Group involvement in mid </a:t>
            </a:r>
            <a:r>
              <a:rPr lang="en-US" dirty="0"/>
              <a:t>90’s </a:t>
            </a:r>
            <a:r>
              <a:rPr lang="en-US" dirty="0" smtClean="0"/>
              <a:t>dropped </a:t>
            </a:r>
            <a:r>
              <a:rPr lang="en-US" dirty="0"/>
              <a:t>to 17% and </a:t>
            </a:r>
            <a:r>
              <a:rPr lang="en-US" dirty="0" smtClean="0"/>
              <a:t>rebounded </a:t>
            </a:r>
            <a:r>
              <a:rPr lang="en-US" dirty="0"/>
              <a:t>to 23% by 2006.</a:t>
            </a:r>
          </a:p>
          <a:p>
            <a:pPr marL="1800000" indent="-1080000">
              <a:spcBef>
                <a:spcPts val="2500"/>
              </a:spcBef>
              <a:buClrTx/>
              <a:defRPr/>
            </a:pPr>
            <a:r>
              <a:rPr lang="en-US" dirty="0" smtClean="0"/>
              <a:t>Church volunteering went from 30% in mid 90’s to 22% by 2006</a:t>
            </a:r>
          </a:p>
          <a:p>
            <a:pPr marL="1800000" indent="-1080000">
              <a:spcBef>
                <a:spcPts val="2500"/>
              </a:spcBef>
              <a:buClrTx/>
              <a:defRPr/>
            </a:pPr>
            <a:r>
              <a:rPr lang="en-US" dirty="0"/>
              <a:t>Sunday School attendance in mid 90’s 17% and in 2006 24</a:t>
            </a:r>
            <a:r>
              <a:rPr lang="en-US" dirty="0" smtClean="0"/>
              <a:t>%</a:t>
            </a:r>
          </a:p>
          <a:p>
            <a:pPr marL="1800000" indent="-1080000">
              <a:spcBef>
                <a:spcPts val="2500"/>
              </a:spcBef>
              <a:buClrTx/>
              <a:defRPr/>
            </a:pPr>
            <a:r>
              <a:rPr lang="en-US" dirty="0" smtClean="0"/>
              <a:t>Of those who call themselves Christian 10% are more likely to be </a:t>
            </a:r>
            <a:r>
              <a:rPr lang="en-US" dirty="0" err="1" smtClean="0"/>
              <a:t>unchurched</a:t>
            </a:r>
            <a:r>
              <a:rPr lang="en-US" dirty="0" smtClean="0"/>
              <a:t> and 31% have not attended church in the last six months.</a:t>
            </a:r>
          </a:p>
          <a:p>
            <a:pPr>
              <a:defRPr/>
            </a:pPr>
            <a:endParaRPr lang="en-US" dirty="0" smtClean="0"/>
          </a:p>
          <a:p>
            <a:pPr>
              <a:defRPr/>
            </a:pPr>
            <a:endParaRPr lang="en-US" dirty="0"/>
          </a:p>
          <a:p>
            <a:pPr>
              <a:defRPr/>
            </a:pPr>
            <a:endParaRPr lang="en-US" dirty="0" smtClean="0"/>
          </a:p>
          <a:p>
            <a:pPr>
              <a:defRPr/>
            </a:pPr>
            <a:endParaRPr lang="en-US" dirty="0"/>
          </a:p>
          <a:p>
            <a:pPr marL="0" indent="0">
              <a:buFont typeface="Arial" charset="0"/>
              <a:buNone/>
              <a:defRPr/>
            </a:pPr>
            <a:endParaRPr lang="en-US" dirty="0" smtClean="0"/>
          </a:p>
          <a:p>
            <a:pPr>
              <a:defRPr/>
            </a:pPr>
            <a:endParaRPr lang="en-US" dirty="0"/>
          </a:p>
        </p:txBody>
      </p:sp>
      <p:sp>
        <p:nvSpPr>
          <p:cNvPr id="92163"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D8D0E4F3-7ADE-514E-92F6-1AD4DD5D6EAC}" type="slidenum">
              <a:rPr lang="en-US" sz="2400">
                <a:solidFill>
                  <a:schemeClr val="tx1"/>
                </a:solidFill>
                <a:latin typeface="Calibri" charset="0"/>
                <a:cs typeface="Calibri" charset="0"/>
                <a:sym typeface="Calibri" charset="0"/>
              </a:rPr>
              <a:pPr eaLnBrk="1" hangingPunct="1"/>
              <a:t>36</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State of The Church</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6322" name="Content Placeholder 2"/>
          <p:cNvSpPr>
            <a:spLocks noGrp="1"/>
          </p:cNvSpPr>
          <p:nvPr>
            <p:ph idx="1"/>
          </p:nvPr>
        </p:nvSpPr>
        <p:spPr bwMode="auto">
          <a:xfrm>
            <a:off x="1219200" y="2514600"/>
            <a:ext cx="21945600" cy="973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1798638" indent="-1079500">
              <a:spcBef>
                <a:spcPts val="2500"/>
              </a:spcBef>
              <a:buClrTx/>
              <a:defRPr/>
            </a:pPr>
            <a:r>
              <a:rPr lang="en-US" dirty="0">
                <a:latin typeface="Arial Narrow" charset="0"/>
                <a:ea typeface="ヒラギノ角ゴ ProN W3" charset="0"/>
                <a:cs typeface="Arial Narrow" charset="0"/>
              </a:rPr>
              <a:t>26% claim their lives have been changed or affected greatly by attending church</a:t>
            </a:r>
          </a:p>
          <a:p>
            <a:pPr marL="1798638" indent="-1079500">
              <a:spcBef>
                <a:spcPts val="2500"/>
              </a:spcBef>
              <a:buClrTx/>
              <a:defRPr/>
            </a:pPr>
            <a:r>
              <a:rPr lang="en-US" dirty="0">
                <a:latin typeface="Arial Narrow" charset="0"/>
                <a:ea typeface="ヒラギノ角ゴ ProN W3" charset="0"/>
                <a:cs typeface="Arial Narrow" charset="0"/>
              </a:rPr>
              <a:t>25% claim church was somewhat influential in changing their lives</a:t>
            </a:r>
          </a:p>
          <a:p>
            <a:pPr marL="1798638" indent="-1079500">
              <a:spcBef>
                <a:spcPts val="2500"/>
              </a:spcBef>
              <a:buClrTx/>
              <a:defRPr/>
            </a:pPr>
            <a:r>
              <a:rPr lang="en-US" dirty="0">
                <a:latin typeface="Arial Narrow" charset="0"/>
                <a:ea typeface="ヒラギノ角ゴ ProN W3" charset="0"/>
                <a:cs typeface="Arial Narrow" charset="0"/>
              </a:rPr>
              <a:t>46% say their life had not been changed at all by attending church</a:t>
            </a:r>
          </a:p>
          <a:p>
            <a:pPr marL="1798638" indent="-1079500">
              <a:spcBef>
                <a:spcPts val="2500"/>
              </a:spcBef>
              <a:buClrTx/>
              <a:defRPr/>
            </a:pPr>
            <a:r>
              <a:rPr lang="en-US" dirty="0">
                <a:latin typeface="Arial Narrow" charset="0"/>
                <a:ea typeface="ヒラギノ角ゴ ProN W3" charset="0"/>
                <a:cs typeface="Arial Narrow" charset="0"/>
              </a:rPr>
              <a:t>61% could not remember any significant insight related to faith from last service attended</a:t>
            </a:r>
          </a:p>
          <a:p>
            <a:pPr marL="1798638" indent="-1079500">
              <a:spcBef>
                <a:spcPts val="2500"/>
              </a:spcBef>
              <a:buClrTx/>
              <a:defRPr/>
            </a:pPr>
            <a:r>
              <a:rPr lang="en-US" dirty="0">
                <a:latin typeface="Arial Narrow" charset="0"/>
                <a:ea typeface="ヒラギノ角ゴ ProN W3" charset="0"/>
                <a:cs typeface="Arial Narrow" charset="0"/>
              </a:rPr>
              <a:t>Those between the ages of 18-27 we less likely to describe positive outcomes when attending </a:t>
            </a:r>
            <a:r>
              <a:rPr lang="en-US" dirty="0" smtClean="0">
                <a:latin typeface="Arial Narrow" charset="0"/>
                <a:ea typeface="ヒラギノ角ゴ ProN W3" charset="0"/>
                <a:cs typeface="Arial Narrow" charset="0"/>
              </a:rPr>
              <a:t>church</a:t>
            </a:r>
          </a:p>
          <a:p>
            <a:pPr marL="1798638" indent="-1079500">
              <a:spcBef>
                <a:spcPts val="2500"/>
              </a:spcBef>
              <a:buClrTx/>
              <a:defRPr/>
            </a:pPr>
            <a:r>
              <a:rPr lang="en-US" dirty="0"/>
              <a:t>44% of church attendees claim to experience God’s presence weekly and 18% on a </a:t>
            </a:r>
            <a:r>
              <a:rPr lang="en-US" dirty="0" err="1"/>
              <a:t>monthy</a:t>
            </a:r>
            <a:r>
              <a:rPr lang="en-US" dirty="0"/>
              <a:t> basis.</a:t>
            </a:r>
          </a:p>
          <a:p>
            <a:pPr marL="719138" indent="0">
              <a:spcBef>
                <a:spcPts val="2500"/>
              </a:spcBef>
              <a:buClrTx/>
              <a:buFont typeface="Arial" charset="0"/>
              <a:buNone/>
              <a:defRPr/>
            </a:pPr>
            <a:endParaRPr lang="en-US" dirty="0">
              <a:latin typeface="Arial Narrow" charset="0"/>
              <a:ea typeface="ヒラギノ角ゴ ProN W3" charset="0"/>
              <a:cs typeface="Arial Narrow" charset="0"/>
            </a:endParaRPr>
          </a:p>
        </p:txBody>
      </p:sp>
      <p:sp>
        <p:nvSpPr>
          <p:cNvPr id="94211"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1C0CBC97-1890-6149-825A-01EAEA2A0F0D}" type="slidenum">
              <a:rPr lang="en-US" sz="2400">
                <a:solidFill>
                  <a:schemeClr val="tx1"/>
                </a:solidFill>
                <a:latin typeface="Calibri" charset="0"/>
                <a:cs typeface="Calibri" charset="0"/>
                <a:sym typeface="Calibri" charset="0"/>
              </a:rPr>
              <a:pPr eaLnBrk="1" hangingPunct="1"/>
              <a:t>37</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State of The Church</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296962"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1800000" indent="-1080000">
              <a:spcBef>
                <a:spcPts val="2500"/>
              </a:spcBef>
              <a:buClrTx/>
              <a:defRPr/>
            </a:pPr>
            <a:r>
              <a:rPr lang="en-US" dirty="0">
                <a:latin typeface="Arial Narrow" charset="0"/>
                <a:ea typeface="ヒラギノ角ゴ ProN W3" charset="0"/>
                <a:cs typeface="Arial Narrow" charset="0"/>
              </a:rPr>
              <a:t>________ of pastors report having no training on how to effectively lead and manage a church.</a:t>
            </a:r>
          </a:p>
          <a:p>
            <a:pPr marL="1800000" indent="-1080000">
              <a:spcBef>
                <a:spcPts val="2500"/>
              </a:spcBef>
              <a:buClrTx/>
              <a:defRPr/>
            </a:pPr>
            <a:r>
              <a:rPr lang="en-US" dirty="0">
                <a:latin typeface="Arial Narrow" charset="0"/>
                <a:ea typeface="ヒラギノ角ゴ ProN W3" charset="0"/>
                <a:cs typeface="Arial Narrow" charset="0"/>
              </a:rPr>
              <a:t>Over __________ ministers per month resign or are terminated.</a:t>
            </a:r>
          </a:p>
          <a:p>
            <a:pPr marL="1800000" indent="-1080000">
              <a:spcBef>
                <a:spcPts val="2500"/>
              </a:spcBef>
              <a:buClrTx/>
              <a:defRPr/>
            </a:pPr>
            <a:r>
              <a:rPr lang="en-US" dirty="0">
                <a:latin typeface="Arial Narrow" charset="0"/>
                <a:ea typeface="ヒラギノ角ゴ ProN W3" charset="0"/>
                <a:cs typeface="Arial Narrow" charset="0"/>
              </a:rPr>
              <a:t>Only one out of ten pastors will retire as a pastor.</a:t>
            </a:r>
          </a:p>
          <a:p>
            <a:pPr marL="1800000" indent="-1080000">
              <a:spcBef>
                <a:spcPts val="2500"/>
              </a:spcBef>
              <a:buClrTx/>
              <a:defRPr/>
            </a:pPr>
            <a:r>
              <a:rPr lang="en-US" dirty="0">
                <a:latin typeface="Arial Narrow" charset="0"/>
                <a:ea typeface="ヒラギノ角ゴ ProN W3" charset="0"/>
                <a:cs typeface="Arial Narrow" charset="0"/>
              </a:rPr>
              <a:t>The majority of church staffs struggle with relational </a:t>
            </a:r>
            <a:r>
              <a:rPr lang="en-US" b="1" dirty="0">
                <a:latin typeface="Arial Narrow" charset="0"/>
                <a:ea typeface="ヒラギノ角ゴ ProN W3" charset="0"/>
                <a:cs typeface="Arial Narrow" charset="0"/>
              </a:rPr>
              <a:t>conflict</a:t>
            </a:r>
            <a:r>
              <a:rPr lang="en-US" dirty="0">
                <a:latin typeface="Arial Narrow" charset="0"/>
                <a:ea typeface="ヒラギノ角ゴ ProN W3" charset="0"/>
                <a:cs typeface="Arial Narrow" charset="0"/>
              </a:rPr>
              <a:t>.</a:t>
            </a:r>
          </a:p>
          <a:p>
            <a:pPr>
              <a:defRPr/>
            </a:pPr>
            <a:endParaRPr lang="en-US" dirty="0">
              <a:latin typeface="Arial Narrow" charset="0"/>
              <a:ea typeface="ヒラギノ角ゴ ProN W3" charset="0"/>
              <a:cs typeface="Arial Narrow" charset="0"/>
            </a:endParaRPr>
          </a:p>
        </p:txBody>
      </p:sp>
      <p:sp>
        <p:nvSpPr>
          <p:cNvPr id="96259"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3FC0A9B7-103F-5940-A1EB-40045C5A67DD}" type="slidenum">
              <a:rPr lang="en-US" sz="2400">
                <a:solidFill>
                  <a:schemeClr val="tx1"/>
                </a:solidFill>
                <a:latin typeface="Calibri" charset="0"/>
                <a:cs typeface="Calibri" charset="0"/>
                <a:sym typeface="Calibri" charset="0"/>
              </a:rPr>
              <a:pPr eaLnBrk="1" hangingPunct="1"/>
              <a:t>38</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Where churches are at fault</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p:txBody>
          <a:bodyPr/>
          <a:lstStyle/>
          <a:p>
            <a:pPr marL="1143000" indent="-1143000">
              <a:spcAft>
                <a:spcPts val="1200"/>
              </a:spcAft>
              <a:buClrTx/>
              <a:buFont typeface="+mj-lt"/>
              <a:buAutoNum type="arabicPeriod"/>
            </a:pPr>
            <a:r>
              <a:rPr lang="en-US" dirty="0" smtClean="0"/>
              <a:t>Churches are too slow to </a:t>
            </a:r>
            <a:r>
              <a:rPr lang="en-US" u="sng" dirty="0" smtClean="0"/>
              <a:t>change</a:t>
            </a:r>
            <a:r>
              <a:rPr lang="en-US" dirty="0" smtClean="0"/>
              <a:t> their methods.</a:t>
            </a:r>
          </a:p>
          <a:p>
            <a:pPr marL="1143000" indent="-1143000">
              <a:spcAft>
                <a:spcPts val="1200"/>
              </a:spcAft>
              <a:buClrTx/>
              <a:buFont typeface="+mj-lt"/>
              <a:buAutoNum type="arabicPeriod"/>
            </a:pPr>
            <a:r>
              <a:rPr lang="en-US" dirty="0" smtClean="0"/>
              <a:t>Churches have failed to take advantage of their opportunities.</a:t>
            </a:r>
          </a:p>
          <a:p>
            <a:pPr marL="1143000" indent="-1143000">
              <a:spcAft>
                <a:spcPts val="1200"/>
              </a:spcAft>
              <a:buClrTx/>
              <a:buFont typeface="+mj-lt"/>
              <a:buAutoNum type="arabicPeriod"/>
            </a:pPr>
            <a:r>
              <a:rPr lang="en-US" dirty="0" smtClean="0"/>
              <a:t>Churches don’t value </a:t>
            </a:r>
            <a:r>
              <a:rPr lang="en-US" u="sng" dirty="0" smtClean="0"/>
              <a:t>evangelism</a:t>
            </a:r>
            <a:r>
              <a:rPr lang="en-US" dirty="0" smtClean="0"/>
              <a:t>.</a:t>
            </a:r>
          </a:p>
          <a:p>
            <a:pPr marL="1143000" indent="-1143000">
              <a:spcAft>
                <a:spcPts val="1200"/>
              </a:spcAft>
              <a:buClrTx/>
              <a:buFont typeface="+mj-lt"/>
              <a:buAutoNum type="arabicPeriod"/>
            </a:pPr>
            <a:r>
              <a:rPr lang="en-US" dirty="0" smtClean="0"/>
              <a:t>Churches aren’t recruiting gifted leaders.</a:t>
            </a:r>
            <a:endParaRPr lang="en-US" dirty="0"/>
          </a:p>
        </p:txBody>
      </p:sp>
      <p:sp>
        <p:nvSpPr>
          <p:cNvPr id="4" name="Slide Number Placeholder 3"/>
          <p:cNvSpPr>
            <a:spLocks noGrp="1"/>
          </p:cNvSpPr>
          <p:nvPr>
            <p:ph type="sldNum" sz="quarter" idx="10"/>
          </p:nvPr>
        </p:nvSpPr>
        <p:spPr/>
        <p:txBody>
          <a:bodyPr/>
          <a:lstStyle/>
          <a:p>
            <a:pPr>
              <a:defRPr/>
            </a:pPr>
            <a:fld id="{9C25095B-000F-E14B-BC83-0EBEF0EDD01D}" type="slidenum">
              <a:rPr lang="en-US" smtClean="0"/>
              <a:pPr>
                <a:defRPr/>
              </a:pPr>
              <a:t>39</a:t>
            </a:fld>
            <a:endParaRPr lang="en-US"/>
          </a:p>
        </p:txBody>
      </p:sp>
    </p:spTree>
    <p:extLst>
      <p:ext uri="{BB962C8B-B14F-4D97-AF65-F5344CB8AC3E}">
        <p14:creationId xmlns:p14="http://schemas.microsoft.com/office/powerpoint/2010/main" val="68861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rPr>
              <a:t>Biblical Basis for Planning</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4274" name="Content Placeholder 2"/>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Planning Without God</a:t>
            </a:r>
          </a:p>
        </p:txBody>
      </p:sp>
      <p:sp>
        <p:nvSpPr>
          <p:cNvPr id="54275" name="Content Placeholder 2"/>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endParaRPr lang="en-US">
              <a:latin typeface="cipher" charset="0"/>
              <a:ea typeface="ヒラギノ角ゴ ProN W3" charset="0"/>
              <a:cs typeface="ヒラギノ角ゴ ProN W3" charset="0"/>
            </a:endParaRPr>
          </a:p>
        </p:txBody>
      </p:sp>
      <p:sp>
        <p:nvSpPr>
          <p:cNvPr id="5427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AF1F996D-14B8-BF47-A7FE-9A9CDC75B1E6}" type="slidenum">
              <a:rPr lang="en-US" sz="2400">
                <a:solidFill>
                  <a:schemeClr val="tx1"/>
                </a:solidFill>
                <a:latin typeface="Calibri" charset="0"/>
                <a:cs typeface="Calibri" charset="0"/>
                <a:sym typeface="Calibri" charset="0"/>
              </a:rPr>
              <a:pPr eaLnBrk="1" hangingPunct="1"/>
              <a:t>4</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Proverbs</a:t>
            </a:r>
            <a:r>
              <a:rPr lang="de-DE"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27:23-27</a:t>
            </a:r>
            <a:br>
              <a:rPr lang="de-DE"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8306"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 typeface="Arial" charset="0"/>
              <a:buNone/>
            </a:pPr>
            <a:r>
              <a:rPr lang="de-DE" b="1">
                <a:latin typeface="Arial Narrow" charset="0"/>
                <a:ea typeface="ヒラギノ角ゴ ProN W3" charset="0"/>
                <a:cs typeface="Arial Narrow" charset="0"/>
              </a:rPr>
              <a:t>23 </a:t>
            </a:r>
            <a:r>
              <a:rPr lang="de-DE">
                <a:latin typeface="Arial Narrow" charset="0"/>
                <a:ea typeface="ヒラギノ角ゴ ProN W3" charset="0"/>
                <a:cs typeface="Arial Narrow" charset="0"/>
              </a:rPr>
              <a:t>Know the state of your flocks, and put your heart into caring for your herds,</a:t>
            </a:r>
            <a:r>
              <a:rPr lang="de-DE" b="1">
                <a:latin typeface="Arial Narrow" charset="0"/>
                <a:ea typeface="ヒラギノ角ゴ ProN W3" charset="0"/>
                <a:cs typeface="Arial Narrow" charset="0"/>
              </a:rPr>
              <a:t> 24 </a:t>
            </a:r>
            <a:r>
              <a:rPr lang="de-DE">
                <a:latin typeface="Arial Narrow" charset="0"/>
                <a:ea typeface="ヒラギノ角ゴ ProN W3" charset="0"/>
                <a:cs typeface="Arial Narrow" charset="0"/>
              </a:rPr>
              <a:t>for riches don’t last forever, and the crown might not be passed to the next generation.</a:t>
            </a:r>
            <a:endParaRPr lang="en-US">
              <a:latin typeface="Arial Narrow" charset="0"/>
              <a:ea typeface="ヒラギノ角ゴ ProN W3" charset="0"/>
              <a:cs typeface="Arial Narrow" charset="0"/>
            </a:endParaRPr>
          </a:p>
        </p:txBody>
      </p:sp>
      <p:sp>
        <p:nvSpPr>
          <p:cNvPr id="98307"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411B4A1A-E03A-DA45-8D85-359346032892}" type="slidenum">
              <a:rPr lang="en-US" sz="2400">
                <a:solidFill>
                  <a:schemeClr val="tx1"/>
                </a:solidFill>
                <a:latin typeface="Calibri" charset="0"/>
                <a:cs typeface="Calibri" charset="0"/>
                <a:sym typeface="Calibri" charset="0"/>
              </a:rPr>
              <a:pPr eaLnBrk="1" hangingPunct="1"/>
              <a:t>40</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8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 Healthy </a:t>
            </a:r>
            <a:r>
              <a:rPr lang="en-US" sz="88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Missional</a:t>
            </a:r>
            <a:r>
              <a:rPr lang="en-US" sz="8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Church is…</a:t>
            </a:r>
            <a:endParaRPr lang="en-US" sz="8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02402"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1798638" indent="-1079500">
              <a:spcBef>
                <a:spcPts val="2500"/>
              </a:spcBef>
              <a:buClrTx/>
            </a:pPr>
            <a:r>
              <a:rPr lang="en-US" sz="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rPr>
              <a:t>One that loves God and loves people.</a:t>
            </a:r>
          </a:p>
          <a:p>
            <a:pPr marL="1798638" indent="-1079500">
              <a:spcBef>
                <a:spcPts val="2500"/>
              </a:spcBef>
              <a:buClrTx/>
            </a:pPr>
            <a:r>
              <a:rPr lang="en-US" dirty="0">
                <a:latin typeface="Arial Narrow" charset="0"/>
                <a:ea typeface="ヒラギノ角ゴ ProN W3" charset="0"/>
                <a:cs typeface="Arial Narrow" charset="0"/>
              </a:rPr>
              <a:t>Matthew 22:36-40 (NLT) “</a:t>
            </a:r>
            <a:r>
              <a:rPr lang="en-US" altLang="ja-JP" dirty="0">
                <a:latin typeface="Arial Narrow" charset="0"/>
                <a:ea typeface="ヒラギノ角ゴ ProN W3" charset="0"/>
                <a:cs typeface="Arial Narrow" charset="0"/>
              </a:rPr>
              <a:t>Teacher, which is </a:t>
            </a:r>
            <a:r>
              <a:rPr lang="en-US" altLang="ja-JP" sz="8000" b="1" u="sng" dirty="0">
                <a:latin typeface="Arial Narrow" charset="0"/>
                <a:ea typeface="ヒラギノ角ゴ ProN W3" charset="0"/>
                <a:cs typeface="Arial Narrow" charset="0"/>
              </a:rPr>
              <a:t>the most important </a:t>
            </a:r>
            <a:r>
              <a:rPr lang="en-US" altLang="ja-JP" dirty="0">
                <a:latin typeface="Arial Narrow" charset="0"/>
                <a:ea typeface="ヒラギノ角ゴ ProN W3" charset="0"/>
                <a:cs typeface="Arial Narrow" charset="0"/>
              </a:rPr>
              <a:t>commandment in the law of Moses?</a:t>
            </a:r>
            <a:r>
              <a:rPr lang="en-US" dirty="0">
                <a:latin typeface="Arial Narrow" charset="0"/>
                <a:ea typeface="ヒラギノ角ゴ ProN W3" charset="0"/>
                <a:cs typeface="Arial Narrow" charset="0"/>
              </a:rPr>
              <a:t>”</a:t>
            </a:r>
            <a:r>
              <a:rPr lang="en-US" altLang="ja-JP" dirty="0">
                <a:latin typeface="Arial Narrow" charset="0"/>
                <a:ea typeface="ヒラギノ角ゴ ProN W3" charset="0"/>
                <a:cs typeface="Arial Narrow" charset="0"/>
              </a:rPr>
              <a:t> 37</a:t>
            </a:r>
            <a:r>
              <a:rPr lang="en-US" altLang="ja-JP" b="1" dirty="0">
                <a:latin typeface="Arial Narrow" charset="0"/>
                <a:ea typeface="ヒラギノ角ゴ ProN W3" charset="0"/>
                <a:cs typeface="Arial Narrow" charset="0"/>
              </a:rPr>
              <a:t> </a:t>
            </a:r>
            <a:r>
              <a:rPr lang="en-US" altLang="ja-JP" dirty="0">
                <a:latin typeface="Arial Narrow" charset="0"/>
                <a:ea typeface="ヒラギノ角ゴ ProN W3" charset="0"/>
                <a:cs typeface="Arial Narrow" charset="0"/>
              </a:rPr>
              <a:t>Jesus replied, </a:t>
            </a:r>
            <a:r>
              <a:rPr lang="en-US" dirty="0">
                <a:latin typeface="Arial Narrow" charset="0"/>
                <a:ea typeface="ヒラギノ角ゴ ProN W3" charset="0"/>
                <a:cs typeface="Arial Narrow" charset="0"/>
              </a:rPr>
              <a:t>“‘</a:t>
            </a:r>
            <a:r>
              <a:rPr lang="en-US" altLang="ja-JP" dirty="0">
                <a:latin typeface="Arial Narrow" charset="0"/>
                <a:ea typeface="ヒラギノ角ゴ ProN W3" charset="0"/>
                <a:cs typeface="Arial Narrow" charset="0"/>
              </a:rPr>
              <a:t>You must love the Lord your God with all your heart, all your soul, and all your mind.</a:t>
            </a:r>
            <a:r>
              <a:rPr lang="en-US" dirty="0">
                <a:latin typeface="Arial Narrow" charset="0"/>
                <a:ea typeface="ヒラギノ角ゴ ProN W3" charset="0"/>
                <a:cs typeface="Arial Narrow" charset="0"/>
              </a:rPr>
              <a:t>’</a:t>
            </a:r>
            <a:r>
              <a:rPr lang="en-US" altLang="ja-JP" dirty="0">
                <a:latin typeface="Arial Narrow" charset="0"/>
                <a:ea typeface="ヒラギノ角ゴ ProN W3" charset="0"/>
                <a:cs typeface="Arial Narrow" charset="0"/>
              </a:rPr>
              <a:t> 38</a:t>
            </a:r>
            <a:r>
              <a:rPr lang="en-US" altLang="ja-JP" b="1" dirty="0">
                <a:latin typeface="Arial Narrow" charset="0"/>
                <a:ea typeface="ヒラギノ角ゴ ProN W3" charset="0"/>
                <a:cs typeface="Arial Narrow" charset="0"/>
              </a:rPr>
              <a:t> </a:t>
            </a:r>
            <a:r>
              <a:rPr lang="en-US" altLang="ja-JP" dirty="0">
                <a:latin typeface="Arial Narrow" charset="0"/>
                <a:ea typeface="ヒラギノ角ゴ ProN W3" charset="0"/>
                <a:cs typeface="Arial Narrow" charset="0"/>
              </a:rPr>
              <a:t>This is the first and greatest commandment. 39</a:t>
            </a:r>
            <a:r>
              <a:rPr lang="en-US" altLang="ja-JP" b="1" dirty="0">
                <a:latin typeface="Arial Narrow" charset="0"/>
                <a:ea typeface="ヒラギノ角ゴ ProN W3" charset="0"/>
                <a:cs typeface="Arial Narrow" charset="0"/>
              </a:rPr>
              <a:t> </a:t>
            </a:r>
            <a:r>
              <a:rPr lang="en-US" altLang="ja-JP" dirty="0">
                <a:latin typeface="Arial Narrow" charset="0"/>
                <a:ea typeface="ヒラギノ角ゴ ProN W3" charset="0"/>
                <a:cs typeface="Arial Narrow" charset="0"/>
              </a:rPr>
              <a:t>A second is </a:t>
            </a:r>
            <a:r>
              <a:rPr lang="en-US" altLang="ja-JP" sz="8000" b="1" u="sng" dirty="0">
                <a:latin typeface="Arial Narrow" charset="0"/>
                <a:ea typeface="ヒラギノ角ゴ ProN W3" charset="0"/>
                <a:cs typeface="Arial Narrow" charset="0"/>
              </a:rPr>
              <a:t>equally important</a:t>
            </a:r>
            <a:r>
              <a:rPr lang="en-US" altLang="ja-JP" dirty="0">
                <a:latin typeface="Arial Narrow" charset="0"/>
                <a:ea typeface="ヒラギノ角ゴ ProN W3" charset="0"/>
                <a:cs typeface="Arial Narrow" charset="0"/>
              </a:rPr>
              <a:t>: </a:t>
            </a:r>
            <a:r>
              <a:rPr lang="en-US" dirty="0">
                <a:latin typeface="Arial Narrow" charset="0"/>
                <a:ea typeface="ヒラギノ角ゴ ProN W3" charset="0"/>
                <a:cs typeface="Arial Narrow" charset="0"/>
              </a:rPr>
              <a:t>‘</a:t>
            </a:r>
            <a:r>
              <a:rPr lang="en-US" altLang="ja-JP" dirty="0">
                <a:latin typeface="Arial Narrow" charset="0"/>
                <a:ea typeface="ヒラギノ角ゴ ProN W3" charset="0"/>
                <a:cs typeface="Arial Narrow" charset="0"/>
              </a:rPr>
              <a:t>Love your neighbor as yourself.</a:t>
            </a:r>
            <a:r>
              <a:rPr lang="en-US" dirty="0">
                <a:latin typeface="Arial Narrow" charset="0"/>
                <a:ea typeface="ヒラギノ角ゴ ProN W3" charset="0"/>
                <a:cs typeface="Arial Narrow" charset="0"/>
              </a:rPr>
              <a:t>’</a:t>
            </a:r>
            <a:r>
              <a:rPr lang="en-US" altLang="ja-JP" dirty="0">
                <a:latin typeface="Arial Narrow" charset="0"/>
                <a:ea typeface="ヒラギノ角ゴ ProN W3" charset="0"/>
                <a:cs typeface="Arial Narrow" charset="0"/>
              </a:rPr>
              <a:t> 40</a:t>
            </a:r>
            <a:r>
              <a:rPr lang="en-US" altLang="ja-JP" b="1" dirty="0">
                <a:latin typeface="Arial Narrow" charset="0"/>
                <a:ea typeface="ヒラギノ角ゴ ProN W3" charset="0"/>
                <a:cs typeface="Arial Narrow" charset="0"/>
              </a:rPr>
              <a:t> </a:t>
            </a:r>
            <a:r>
              <a:rPr lang="en-US" altLang="ja-JP" dirty="0">
                <a:latin typeface="Arial Narrow" charset="0"/>
                <a:ea typeface="ヒラギノ角ゴ ProN W3" charset="0"/>
                <a:cs typeface="Arial Narrow" charset="0"/>
              </a:rPr>
              <a:t>The entire law and all the demands of the prophets are based on these two commandments.</a:t>
            </a:r>
            <a:r>
              <a:rPr lang="en-US" dirty="0">
                <a:latin typeface="Arial Narrow" charset="0"/>
                <a:ea typeface="ヒラギノ角ゴ ProN W3" charset="0"/>
                <a:cs typeface="Arial Narrow" charset="0"/>
              </a:rPr>
              <a:t>”</a:t>
            </a:r>
          </a:p>
        </p:txBody>
      </p:sp>
      <p:sp>
        <p:nvSpPr>
          <p:cNvPr id="102403"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74286179-FF4E-A441-AF3A-8B0B1BD6C65F}" type="slidenum">
              <a:rPr lang="en-US" sz="2400">
                <a:solidFill>
                  <a:schemeClr val="tx1"/>
                </a:solidFill>
                <a:latin typeface="Calibri" charset="0"/>
                <a:cs typeface="Calibri" charset="0"/>
                <a:sym typeface="Calibri" charset="0"/>
              </a:rPr>
              <a:pPr eaLnBrk="1" hangingPunct="1"/>
              <a:t>41</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8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 Healthy </a:t>
            </a:r>
            <a:r>
              <a:rPr lang="en-US" sz="88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Missional</a:t>
            </a:r>
            <a:r>
              <a:rPr lang="en-US" sz="8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Church is…</a:t>
            </a:r>
            <a:endParaRPr lang="en-US" sz="8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03426"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1798638" indent="-1079500">
              <a:spcBef>
                <a:spcPts val="2500"/>
              </a:spcBef>
              <a:buClrTx/>
            </a:pPr>
            <a:r>
              <a:rPr lang="en-US" dirty="0">
                <a:latin typeface="Arial Narrow" charset="0"/>
                <a:ea typeface="ヒラギノ角ゴ ProN W3" charset="0"/>
                <a:cs typeface="Arial Narrow" charset="0"/>
              </a:rPr>
              <a:t>One that loves God and loves people.</a:t>
            </a:r>
          </a:p>
          <a:p>
            <a:pPr marL="1798638" indent="-1079500">
              <a:spcBef>
                <a:spcPts val="2500"/>
              </a:spcBef>
              <a:buClrTx/>
            </a:pPr>
            <a:r>
              <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rPr>
              <a:t>One that practices generosity</a:t>
            </a:r>
          </a:p>
          <a:p>
            <a:pPr marL="1798638" indent="-1079500">
              <a:spcBef>
                <a:spcPts val="2500"/>
              </a:spcBef>
              <a:buClrTx/>
            </a:pPr>
            <a:r>
              <a:rPr lang="en-US" b="1" dirty="0">
                <a:latin typeface="Arial Narrow" charset="0"/>
                <a:ea typeface="ヒラギノ角ゴ ProN W3" charset="0"/>
                <a:cs typeface="Arial Narrow" charset="0"/>
              </a:rPr>
              <a:t>Acts 20:35 </a:t>
            </a:r>
            <a:r>
              <a:rPr lang="en-US" dirty="0">
                <a:latin typeface="Arial Narrow" charset="0"/>
                <a:ea typeface="ヒラギノ角ゴ ProN W3" charset="0"/>
                <a:cs typeface="Arial Narrow" charset="0"/>
              </a:rPr>
              <a:t>(NLT) “… remember the words of the Lord Jesus: ‘It is more blessed to give than to receive.’”</a:t>
            </a:r>
          </a:p>
        </p:txBody>
      </p:sp>
      <p:sp>
        <p:nvSpPr>
          <p:cNvPr id="103427"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CDC7702A-59F6-8A4F-A511-3AE199674962}" type="slidenum">
              <a:rPr lang="en-US" sz="2400">
                <a:solidFill>
                  <a:schemeClr val="tx1"/>
                </a:solidFill>
                <a:latin typeface="Calibri" charset="0"/>
                <a:cs typeface="Calibri" charset="0"/>
                <a:sym typeface="Calibri" charset="0"/>
              </a:rPr>
              <a:pPr eaLnBrk="1" hangingPunct="1"/>
              <a:t>42</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 Healthy </a:t>
            </a:r>
            <a:r>
              <a:rPr lang="en-US" sz="72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Missional</a:t>
            </a:r>
            <a:r>
              <a:rPr lang="en-US"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Church is…</a:t>
            </a:r>
            <a:endPar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04450" name="Content Placeholder 2"/>
          <p:cNvSpPr>
            <a:spLocks noGrp="1"/>
          </p:cNvSpPr>
          <p:nvPr>
            <p:ph idx="1"/>
          </p:nvPr>
        </p:nvSpPr>
        <p:spPr bwMode="auto">
          <a:xfrm>
            <a:off x="1219200" y="3200400"/>
            <a:ext cx="23164800" cy="905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1798638" indent="-1079500">
              <a:spcBef>
                <a:spcPts val="2500"/>
              </a:spcBef>
              <a:buClrTx/>
            </a:pPr>
            <a:r>
              <a:rPr lang="en-US" dirty="0">
                <a:latin typeface="Arial Narrow" charset="0"/>
                <a:ea typeface="ヒラギノ角ゴ ProN W3" charset="0"/>
                <a:cs typeface="Arial Narrow" charset="0"/>
              </a:rPr>
              <a:t>One that loves God and loves people</a:t>
            </a:r>
          </a:p>
          <a:p>
            <a:pPr marL="1798638" indent="-1079500">
              <a:spcBef>
                <a:spcPts val="2500"/>
              </a:spcBef>
              <a:buClrTx/>
            </a:pPr>
            <a:r>
              <a:rPr lang="en-US" dirty="0">
                <a:latin typeface="Arial Narrow" charset="0"/>
                <a:ea typeface="ヒラギノ角ゴ ProN W3" charset="0"/>
                <a:cs typeface="Arial Narrow" charset="0"/>
              </a:rPr>
              <a:t>That believes in generosity</a:t>
            </a:r>
          </a:p>
          <a:p>
            <a:pPr marL="1798638" indent="-1079500">
              <a:spcBef>
                <a:spcPts val="2500"/>
              </a:spcBef>
              <a:buClrTx/>
            </a:pPr>
            <a:r>
              <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rPr>
              <a:t>One that humbly thinks of others more then themselves</a:t>
            </a:r>
          </a:p>
          <a:p>
            <a:pPr marL="1798638" indent="-1079500">
              <a:spcBef>
                <a:spcPts val="2500"/>
              </a:spcBef>
              <a:buClrTx/>
            </a:pPr>
            <a:r>
              <a:rPr lang="en-US" dirty="0">
                <a:latin typeface="Arial Narrow" charset="0"/>
                <a:ea typeface="ヒラギノ角ゴ ProN W3" charset="0"/>
                <a:cs typeface="Arial Narrow" charset="0"/>
              </a:rPr>
              <a:t>Philippians 2:3</a:t>
            </a:r>
            <a:r>
              <a:rPr lang="en-US" b="1" dirty="0">
                <a:latin typeface="Arial Narrow" charset="0"/>
                <a:ea typeface="ヒラギノ角ゴ ProN W3" charset="0"/>
                <a:cs typeface="Arial Narrow" charset="0"/>
              </a:rPr>
              <a:t> </a:t>
            </a:r>
            <a:r>
              <a:rPr lang="en-US" dirty="0">
                <a:latin typeface="Arial Narrow" charset="0"/>
                <a:ea typeface="ヒラギノ角ゴ ProN W3" charset="0"/>
                <a:cs typeface="Arial Narrow" charset="0"/>
              </a:rPr>
              <a:t>(NLT) “Don’t be selfish; don’t try to impress others. Be humble, thinking of others as better than yourselves.”</a:t>
            </a:r>
          </a:p>
        </p:txBody>
      </p:sp>
      <p:sp>
        <p:nvSpPr>
          <p:cNvPr id="104451"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0053A0C1-DE05-1040-8605-80BB625DE8DD}" type="slidenum">
              <a:rPr lang="en-US" sz="2400">
                <a:solidFill>
                  <a:schemeClr val="tx1"/>
                </a:solidFill>
                <a:latin typeface="Calibri" charset="0"/>
                <a:cs typeface="Calibri" charset="0"/>
                <a:sym typeface="Calibri" charset="0"/>
              </a:rPr>
              <a:pPr eaLnBrk="1" hangingPunct="1"/>
              <a:t>43</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 Healthy </a:t>
            </a:r>
            <a:r>
              <a:rPr lang="en-US" sz="72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Missional</a:t>
            </a:r>
            <a:r>
              <a:rPr lang="en-US"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Church is…</a:t>
            </a:r>
            <a:endParaRPr lang="en-US" sz="7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05474" name="Content Placeholder 2"/>
          <p:cNvSpPr>
            <a:spLocks noGrp="1"/>
          </p:cNvSpPr>
          <p:nvPr>
            <p:ph idx="1"/>
          </p:nvPr>
        </p:nvSpPr>
        <p:spPr bwMode="auto">
          <a:xfrm>
            <a:off x="1219200" y="3200400"/>
            <a:ext cx="23164800" cy="905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1798638" indent="-1079500">
              <a:spcBef>
                <a:spcPts val="2500"/>
              </a:spcBef>
              <a:buClrTx/>
            </a:pPr>
            <a:r>
              <a:rPr lang="en-US" dirty="0">
                <a:latin typeface="Arial Narrow" charset="0"/>
                <a:ea typeface="ヒラギノ角ゴ ProN W3" charset="0"/>
                <a:cs typeface="Arial Narrow" charset="0"/>
              </a:rPr>
              <a:t>One that loves God and loves people</a:t>
            </a:r>
          </a:p>
          <a:p>
            <a:pPr marL="1798638" indent="-1079500">
              <a:spcBef>
                <a:spcPts val="2500"/>
              </a:spcBef>
              <a:buClrTx/>
            </a:pPr>
            <a:r>
              <a:rPr lang="en-US" dirty="0">
                <a:latin typeface="Arial Narrow" charset="0"/>
                <a:ea typeface="ヒラギノ角ゴ ProN W3" charset="0"/>
                <a:cs typeface="Arial Narrow" charset="0"/>
              </a:rPr>
              <a:t>That believes in generosity</a:t>
            </a:r>
          </a:p>
          <a:p>
            <a:pPr marL="1798638" indent="-1079500">
              <a:spcBef>
                <a:spcPts val="2500"/>
              </a:spcBef>
              <a:buClrTx/>
            </a:pPr>
            <a:r>
              <a:rPr lang="en-US" sz="6000" dirty="0">
                <a:latin typeface="Arial Narrow" charset="0"/>
                <a:ea typeface="ヒラギノ角ゴ ProN W3" charset="0"/>
                <a:cs typeface="Arial Narrow" charset="0"/>
              </a:rPr>
              <a:t>One that humbly thinks of others more then themselves</a:t>
            </a:r>
          </a:p>
          <a:p>
            <a:pPr marL="1798638" indent="-1079500">
              <a:spcBef>
                <a:spcPts val="2500"/>
              </a:spcBef>
              <a:buClrTx/>
            </a:pPr>
            <a:r>
              <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rPr>
              <a:t>One that is consistently serving the needs of others</a:t>
            </a:r>
          </a:p>
          <a:p>
            <a:pPr marL="1798638" indent="-1079500">
              <a:spcBef>
                <a:spcPts val="2500"/>
              </a:spcBef>
              <a:buClrTx/>
            </a:pPr>
            <a:r>
              <a:rPr lang="en-US" dirty="0">
                <a:latin typeface="Arial Narrow" charset="0"/>
                <a:ea typeface="ヒラギノ角ゴ ProN W3" charset="0"/>
                <a:cs typeface="Arial Narrow" charset="0"/>
              </a:rPr>
              <a:t>James 1:27 (NLT) “Pure and genuine religion in the sight of God the Father means caring for orphans and widows in their distress and refusing to let the world corrupt you.”</a:t>
            </a:r>
          </a:p>
        </p:txBody>
      </p:sp>
      <p:sp>
        <p:nvSpPr>
          <p:cNvPr id="105475"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CDA5CAA1-27AA-5C4F-852A-A9021AE4DAD3}" type="slidenum">
              <a:rPr lang="en-US" sz="2400">
                <a:solidFill>
                  <a:schemeClr val="tx1"/>
                </a:solidFill>
                <a:latin typeface="Calibri" charset="0"/>
                <a:cs typeface="Calibri" charset="0"/>
                <a:sym typeface="Calibri" charset="0"/>
              </a:rPr>
              <a:pPr eaLnBrk="1" hangingPunct="1"/>
              <a:t>44</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 Healthy </a:t>
            </a:r>
            <a:r>
              <a:rPr lang="en-US" sz="72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Missional</a:t>
            </a:r>
            <a:r>
              <a:rPr lang="en-US"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Church is…</a:t>
            </a:r>
            <a:endPar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05474" name="Content Placeholder 2"/>
          <p:cNvSpPr>
            <a:spLocks noGrp="1"/>
          </p:cNvSpPr>
          <p:nvPr>
            <p:ph idx="1"/>
          </p:nvPr>
        </p:nvSpPr>
        <p:spPr bwMode="auto">
          <a:xfrm>
            <a:off x="1219200" y="3200400"/>
            <a:ext cx="23164800" cy="1021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1798638" indent="-1079500">
              <a:spcBef>
                <a:spcPts val="2500"/>
              </a:spcBef>
              <a:buClrTx/>
            </a:pPr>
            <a:r>
              <a:rPr lang="en-US" dirty="0">
                <a:latin typeface="Arial Narrow" charset="0"/>
                <a:ea typeface="ヒラギノ角ゴ ProN W3" charset="0"/>
                <a:cs typeface="Arial Narrow" charset="0"/>
              </a:rPr>
              <a:t>One that loves God and loves people</a:t>
            </a:r>
          </a:p>
          <a:p>
            <a:pPr marL="1798638" indent="-1079500">
              <a:spcBef>
                <a:spcPts val="2500"/>
              </a:spcBef>
              <a:buClrTx/>
            </a:pPr>
            <a:r>
              <a:rPr lang="en-US" dirty="0">
                <a:latin typeface="Arial Narrow" charset="0"/>
                <a:ea typeface="ヒラギノ角ゴ ProN W3" charset="0"/>
                <a:cs typeface="Arial Narrow" charset="0"/>
              </a:rPr>
              <a:t>That believes in generosity</a:t>
            </a:r>
          </a:p>
          <a:p>
            <a:pPr marL="1798638" indent="-1079500">
              <a:spcBef>
                <a:spcPts val="2500"/>
              </a:spcBef>
              <a:buClrTx/>
            </a:pPr>
            <a:r>
              <a:rPr lang="en-US" sz="6000" dirty="0">
                <a:latin typeface="Arial Narrow" charset="0"/>
                <a:ea typeface="ヒラギノ角ゴ ProN W3" charset="0"/>
                <a:cs typeface="Arial Narrow" charset="0"/>
              </a:rPr>
              <a:t>One that humbly thinks of others more then themselves</a:t>
            </a:r>
          </a:p>
          <a:p>
            <a:pPr marL="1798638" indent="-1079500">
              <a:spcBef>
                <a:spcPts val="2500"/>
              </a:spcBef>
              <a:buClrTx/>
            </a:pPr>
            <a:r>
              <a:rPr lang="en-US" sz="6000" dirty="0">
                <a:latin typeface="Arial Narrow" charset="0"/>
                <a:ea typeface="ヒラギノ角ゴ ProN W3" charset="0"/>
                <a:cs typeface="Arial Narrow" charset="0"/>
              </a:rPr>
              <a:t>One that is consistently serving the needs of </a:t>
            </a:r>
            <a:r>
              <a:rPr lang="en-US" sz="6000" dirty="0" smtClean="0">
                <a:latin typeface="Arial Narrow" charset="0"/>
                <a:ea typeface="ヒラギノ角ゴ ProN W3" charset="0"/>
                <a:cs typeface="Arial Narrow" charset="0"/>
              </a:rPr>
              <a:t>others</a:t>
            </a:r>
          </a:p>
          <a:p>
            <a:pPr marL="1724025" lvl="0" indent="-998538">
              <a:buClrTx/>
            </a:pPr>
            <a:r>
              <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One that has a passion for </a:t>
            </a: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____________   ____________</a:t>
            </a:r>
            <a:endPar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540000" indent="0">
              <a:spcBef>
                <a:spcPts val="5700"/>
              </a:spcBef>
              <a:buClrTx/>
              <a:buNone/>
            </a:pPr>
            <a:r>
              <a:rPr lang="en-US" sz="6000" i="1" dirty="0" smtClean="0"/>
              <a:t>1 Corinthians 9:22b, “I </a:t>
            </a:r>
            <a:r>
              <a:rPr lang="en-US" sz="6000" i="1" dirty="0"/>
              <a:t>have become all things to all people so that by all possible means I might save some. 23 I do all this for the sake of the gospel, that I may share in its blessings</a:t>
            </a:r>
            <a:r>
              <a:rPr lang="en-US" sz="6000" i="1" dirty="0" smtClean="0"/>
              <a:t>.”</a:t>
            </a:r>
            <a:endParaRPr lang="en-US" sz="6000" dirty="0"/>
          </a:p>
          <a:p>
            <a:pPr marL="1798638" indent="-1079500">
              <a:spcBef>
                <a:spcPts val="2500"/>
              </a:spcBef>
              <a:buClrTx/>
            </a:pPr>
            <a:endParaRPr lang="en-US" sz="6000" dirty="0">
              <a:latin typeface="Arial Narrow" charset="0"/>
              <a:ea typeface="ヒラギノ角ゴ ProN W3" charset="0"/>
              <a:cs typeface="Arial Narrow" charset="0"/>
            </a:endParaRPr>
          </a:p>
        </p:txBody>
      </p:sp>
      <p:sp>
        <p:nvSpPr>
          <p:cNvPr id="105475"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CDA5CAA1-27AA-5C4F-852A-A9021AE4DAD3}" type="slidenum">
              <a:rPr lang="en-US" sz="2400">
                <a:solidFill>
                  <a:schemeClr val="tx1"/>
                </a:solidFill>
                <a:latin typeface="Calibri" charset="0"/>
                <a:cs typeface="Calibri" charset="0"/>
                <a:sym typeface="Calibri" charset="0"/>
              </a:rPr>
              <a:pPr eaLnBrk="1" hangingPunct="1"/>
              <a:t>45</a:t>
            </a:fld>
            <a:endParaRPr lang="en-US" sz="2400">
              <a:solidFill>
                <a:schemeClr val="tx1"/>
              </a:solidFill>
              <a:latin typeface="Calibri" charset="0"/>
              <a:cs typeface="Calibri" charset="0"/>
              <a:sym typeface="Calibri" charset="0"/>
            </a:endParaRPr>
          </a:p>
        </p:txBody>
      </p:sp>
    </p:spTree>
    <p:extLst>
      <p:ext uri="{BB962C8B-B14F-4D97-AF65-F5344CB8AC3E}">
        <p14:creationId xmlns:p14="http://schemas.microsoft.com/office/powerpoint/2010/main" val="1519558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8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 healthy Church…</a:t>
            </a:r>
            <a:endParaRPr lang="en-US" sz="8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a:xfrm>
            <a:off x="1219200" y="2667000"/>
            <a:ext cx="21945600" cy="9585325"/>
          </a:xfrm>
        </p:spPr>
        <p:txBody>
          <a:bodyPr/>
          <a:lstStyle/>
          <a:p>
            <a:pPr marL="1800000" indent="-1080000">
              <a:spcBef>
                <a:spcPts val="2500"/>
              </a:spcBef>
              <a:buClrTx/>
              <a:defRPr/>
            </a:pPr>
            <a:r>
              <a:rPr lang="en-US" dirty="0" smtClean="0"/>
              <a:t>Doesn’t have to be perfect</a:t>
            </a:r>
          </a:p>
          <a:p>
            <a:pPr marL="1800000" indent="-1080000">
              <a:spcBef>
                <a:spcPts val="2500"/>
              </a:spcBef>
              <a:buClrTx/>
              <a:defRPr/>
            </a:pPr>
            <a:r>
              <a:rPr lang="en-US" dirty="0" smtClean="0"/>
              <a:t>It does have be the </a:t>
            </a:r>
            <a:r>
              <a:rPr lang="en-US" u="sng" dirty="0" smtClean="0"/>
              <a:t>best</a:t>
            </a:r>
            <a:r>
              <a:rPr lang="en-US" dirty="0" smtClean="0"/>
              <a:t> it can be</a:t>
            </a:r>
            <a:endParaRPr lang="en-US" u="sng" dirty="0" smtClean="0"/>
          </a:p>
          <a:p>
            <a:pPr marL="1800000" indent="-1080000">
              <a:spcBef>
                <a:spcPts val="2500"/>
              </a:spcBef>
              <a:buClrTx/>
              <a:defRPr/>
            </a:pPr>
            <a:r>
              <a:rPr lang="en-US" dirty="0"/>
              <a:t>Doesn’t </a:t>
            </a:r>
            <a:r>
              <a:rPr lang="en-US" dirty="0" smtClean="0"/>
              <a:t>have to be big</a:t>
            </a:r>
          </a:p>
          <a:p>
            <a:pPr marL="1800000" indent="-1080000">
              <a:spcBef>
                <a:spcPts val="2500"/>
              </a:spcBef>
              <a:buClrTx/>
              <a:defRPr/>
            </a:pPr>
            <a:r>
              <a:rPr lang="en-US" dirty="0" smtClean="0"/>
              <a:t>It does have to be </a:t>
            </a:r>
            <a:r>
              <a:rPr lang="en-US" u="sng" dirty="0" smtClean="0"/>
              <a:t>welcoming</a:t>
            </a:r>
          </a:p>
          <a:p>
            <a:pPr marL="1800000" indent="-1080000">
              <a:spcBef>
                <a:spcPts val="2500"/>
              </a:spcBef>
              <a:buClrTx/>
              <a:defRPr/>
            </a:pPr>
            <a:r>
              <a:rPr lang="en-US" dirty="0"/>
              <a:t>Doesn’t </a:t>
            </a:r>
            <a:r>
              <a:rPr lang="en-US" dirty="0" smtClean="0"/>
              <a:t>have to be wealthy</a:t>
            </a:r>
          </a:p>
          <a:p>
            <a:pPr marL="1800000" indent="-1080000">
              <a:spcBef>
                <a:spcPts val="2500"/>
              </a:spcBef>
              <a:buClrTx/>
              <a:defRPr/>
            </a:pPr>
            <a:r>
              <a:rPr lang="en-US" dirty="0" smtClean="0"/>
              <a:t>It does have to be </a:t>
            </a:r>
            <a:r>
              <a:rPr lang="en-US" u="sng" dirty="0" smtClean="0"/>
              <a:t>generous</a:t>
            </a:r>
          </a:p>
          <a:p>
            <a:pPr marL="1800000" indent="-1080000">
              <a:spcBef>
                <a:spcPts val="2500"/>
              </a:spcBef>
              <a:buClrTx/>
              <a:defRPr/>
            </a:pPr>
            <a:r>
              <a:rPr lang="en-US" dirty="0"/>
              <a:t>Doesn’t </a:t>
            </a:r>
            <a:r>
              <a:rPr lang="en-US" dirty="0" smtClean="0"/>
              <a:t>have to have be famous</a:t>
            </a:r>
          </a:p>
          <a:p>
            <a:pPr marL="1800000" indent="-1080000">
              <a:spcBef>
                <a:spcPts val="2500"/>
              </a:spcBef>
              <a:buClrTx/>
              <a:defRPr/>
            </a:pPr>
            <a:r>
              <a:rPr lang="en-US" dirty="0" smtClean="0"/>
              <a:t>But it does need to be </a:t>
            </a:r>
            <a:r>
              <a:rPr lang="en-US" u="sng" dirty="0" smtClean="0"/>
              <a:t>humble</a:t>
            </a:r>
          </a:p>
          <a:p>
            <a:pPr marL="0" indent="0">
              <a:buFont typeface="Arial" charset="0"/>
              <a:buNone/>
              <a:defRPr/>
            </a:pPr>
            <a:endParaRPr lang="en-US" dirty="0"/>
          </a:p>
        </p:txBody>
      </p:sp>
      <p:sp>
        <p:nvSpPr>
          <p:cNvPr id="107523"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707C6675-921F-9840-AEEB-F7CF0B72275A}" type="slidenum">
              <a:rPr lang="en-US" sz="2400">
                <a:solidFill>
                  <a:schemeClr val="tx1"/>
                </a:solidFill>
                <a:latin typeface="Calibri" charset="0"/>
                <a:cs typeface="Calibri" charset="0"/>
                <a:sym typeface="Calibri" charset="0"/>
              </a:rPr>
              <a:pPr eaLnBrk="1" hangingPunct="1"/>
              <a:t>46</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9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Optima"/>
                <a:cs typeface="Optima"/>
              </a:rPr>
              <a:t>A Healthy Church</a:t>
            </a:r>
            <a:endParaRPr lang="en-US" sz="9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Optima"/>
              <a:cs typeface="Optima"/>
            </a:endParaRPr>
          </a:p>
        </p:txBody>
      </p:sp>
      <p:sp>
        <p:nvSpPr>
          <p:cNvPr id="109570"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bodyPr>
          <a:lstStyle/>
          <a:p>
            <a:pPr marL="0" indent="0" algn="ctr">
              <a:buFont typeface="Arial" charset="0"/>
              <a:buNone/>
            </a:pPr>
            <a:r>
              <a:rPr lang="en-US" sz="9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Narrow" charset="0"/>
                <a:ea typeface="ヒラギノ角ゴ ProN W3" charset="0"/>
                <a:cs typeface="Arial Narrow" charset="0"/>
              </a:rPr>
              <a:t>Is filled with people whose “actions” and “attitudes” are like Jesus.</a:t>
            </a:r>
          </a:p>
        </p:txBody>
      </p:sp>
      <p:sp>
        <p:nvSpPr>
          <p:cNvPr id="109571"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72B143C4-2C80-BC4D-94BD-85FDE03F8391}" type="slidenum">
              <a:rPr lang="en-US" sz="2400">
                <a:solidFill>
                  <a:schemeClr val="tx1"/>
                </a:solidFill>
                <a:latin typeface="Calibri" charset="0"/>
                <a:cs typeface="Calibri" charset="0"/>
                <a:sym typeface="Calibri" charset="0"/>
              </a:rPr>
              <a:pPr eaLnBrk="1" hangingPunct="1"/>
              <a:t>47</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9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Healthy Church Culture</a:t>
            </a:r>
            <a:endParaRPr lang="en-US" sz="9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99010"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1800000" indent="-1080000">
              <a:spcBef>
                <a:spcPts val="2500"/>
              </a:spcBef>
              <a:buClrTx/>
              <a:buFont typeface="+mj-lt"/>
              <a:buAutoNum type="arabicPeriod"/>
              <a:defRPr/>
            </a:pPr>
            <a:r>
              <a:rPr lang="en-US"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rPr>
              <a:t>Simplified</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rPr>
              <a:t> assimilation, structure’s, ministries &amp; systems</a:t>
            </a:r>
          </a:p>
          <a:p>
            <a:pPr marL="1800000" indent="-1080000">
              <a:spcBef>
                <a:spcPts val="2500"/>
              </a:spcBef>
              <a:buClrTx/>
              <a:buFont typeface="+mj-lt"/>
              <a:buAutoNum type="arabicPeriod"/>
              <a:defRPr/>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rPr>
              <a:t>Intentional environments for people to experience </a:t>
            </a:r>
            <a:r>
              <a:rPr lang="en-US"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rPr>
              <a:t>deeper relationship </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rPr>
              <a:t>with God &amp; a developing spiritual life</a:t>
            </a:r>
          </a:p>
          <a:p>
            <a:pPr marL="1800000" indent="-1080000">
              <a:spcBef>
                <a:spcPts val="2500"/>
              </a:spcBef>
              <a:buClrTx/>
              <a:buFont typeface="+mj-lt"/>
              <a:buAutoNum type="arabicPeriod"/>
              <a:defRPr/>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rPr>
              <a:t>Clear communication about church and biblical </a:t>
            </a:r>
            <a:r>
              <a:rPr lang="en-US"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rPr>
              <a:t>expectations</a:t>
            </a:r>
          </a:p>
          <a:p>
            <a:pPr marL="1800000" indent="-1080000">
              <a:spcBef>
                <a:spcPts val="2500"/>
              </a:spcBef>
              <a:buClrTx/>
              <a:buFont typeface="+mj-lt"/>
              <a:buAutoNum type="arabicPeriod"/>
              <a:defRPr/>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rPr>
              <a:t>Strong outward focus for </a:t>
            </a:r>
            <a:r>
              <a:rPr lang="en-US"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rPr>
              <a:t>multiplication</a:t>
            </a:r>
          </a:p>
          <a:p>
            <a:pPr marL="1800000" indent="-1080000">
              <a:spcBef>
                <a:spcPts val="2500"/>
              </a:spcBef>
              <a:buClrTx/>
              <a:buFont typeface="+mj-lt"/>
              <a:buAutoNum type="arabicPeriod"/>
              <a:defRPr/>
            </a:pPr>
            <a:r>
              <a:rPr lang="en-US"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rPr>
              <a:t>Celebrative</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rPr>
              <a:t> and informal atmosphere</a:t>
            </a:r>
          </a:p>
          <a:p>
            <a:pPr>
              <a:defRPr/>
            </a:pPr>
            <a:endParaRPr lang="en-US" dirty="0" smtClean="0">
              <a:latin typeface="Arial Narrow" charset="0"/>
              <a:ea typeface="ヒラギノ角ゴ ProN W3" charset="0"/>
              <a:cs typeface="Arial Narrow" charset="0"/>
            </a:endParaRPr>
          </a:p>
          <a:p>
            <a:pPr>
              <a:defRPr/>
            </a:pPr>
            <a:endParaRPr lang="en-US" dirty="0" smtClean="0">
              <a:latin typeface="Arial Narrow" charset="0"/>
              <a:ea typeface="ヒラギノ角ゴ ProN W3" charset="0"/>
              <a:cs typeface="Arial Narrow" charset="0"/>
            </a:endParaRPr>
          </a:p>
          <a:p>
            <a:pPr>
              <a:defRPr/>
            </a:pPr>
            <a:endParaRPr lang="en-US" dirty="0">
              <a:latin typeface="Arial Narrow" charset="0"/>
              <a:ea typeface="ヒラギノ角ゴ ProN W3" charset="0"/>
              <a:cs typeface="Arial Narrow" charset="0"/>
            </a:endParaRPr>
          </a:p>
        </p:txBody>
      </p:sp>
      <p:sp>
        <p:nvSpPr>
          <p:cNvPr id="111619"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B5E0A658-ABB9-D947-A865-BC0F22D6F595}" type="slidenum">
              <a:rPr lang="en-US" sz="2400">
                <a:solidFill>
                  <a:schemeClr val="tx1"/>
                </a:solidFill>
                <a:latin typeface="Calibri" charset="0"/>
                <a:cs typeface="Calibri" charset="0"/>
                <a:sym typeface="Calibri" charset="0"/>
              </a:rPr>
              <a:pPr eaLnBrk="1" hangingPunct="1"/>
              <a:t>48</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9010">
                                            <p:txEl>
                                              <p:pRg st="0" end="0"/>
                                            </p:txEl>
                                          </p:spTgt>
                                        </p:tgtEl>
                                        <p:attrNameLst>
                                          <p:attrName>style.visibility</p:attrName>
                                        </p:attrNameLst>
                                      </p:cBhvr>
                                      <p:to>
                                        <p:strVal val="visible"/>
                                      </p:to>
                                    </p:set>
                                    <p:animEffect transition="in" filter="dissolve">
                                      <p:cBhvr>
                                        <p:cTn id="7" dur="500"/>
                                        <p:tgtEl>
                                          <p:spTgt spid="299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9010">
                                            <p:txEl>
                                              <p:pRg st="1" end="1"/>
                                            </p:txEl>
                                          </p:spTgt>
                                        </p:tgtEl>
                                        <p:attrNameLst>
                                          <p:attrName>style.visibility</p:attrName>
                                        </p:attrNameLst>
                                      </p:cBhvr>
                                      <p:to>
                                        <p:strVal val="visible"/>
                                      </p:to>
                                    </p:set>
                                    <p:animEffect transition="in" filter="dissolve">
                                      <p:cBhvr>
                                        <p:cTn id="12" dur="500"/>
                                        <p:tgtEl>
                                          <p:spTgt spid="2990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9010">
                                            <p:txEl>
                                              <p:pRg st="2" end="2"/>
                                            </p:txEl>
                                          </p:spTgt>
                                        </p:tgtEl>
                                        <p:attrNameLst>
                                          <p:attrName>style.visibility</p:attrName>
                                        </p:attrNameLst>
                                      </p:cBhvr>
                                      <p:to>
                                        <p:strVal val="visible"/>
                                      </p:to>
                                    </p:set>
                                    <p:animEffect transition="in" filter="dissolve">
                                      <p:cBhvr>
                                        <p:cTn id="17" dur="500"/>
                                        <p:tgtEl>
                                          <p:spTgt spid="2990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9010">
                                            <p:txEl>
                                              <p:pRg st="3" end="3"/>
                                            </p:txEl>
                                          </p:spTgt>
                                        </p:tgtEl>
                                        <p:attrNameLst>
                                          <p:attrName>style.visibility</p:attrName>
                                        </p:attrNameLst>
                                      </p:cBhvr>
                                      <p:to>
                                        <p:strVal val="visible"/>
                                      </p:to>
                                    </p:set>
                                    <p:animEffect transition="in" filter="dissolve">
                                      <p:cBhvr>
                                        <p:cTn id="22" dur="500"/>
                                        <p:tgtEl>
                                          <p:spTgt spid="2990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9010">
                                            <p:txEl>
                                              <p:pRg st="4" end="4"/>
                                            </p:txEl>
                                          </p:spTgt>
                                        </p:tgtEl>
                                        <p:attrNameLst>
                                          <p:attrName>style.visibility</p:attrName>
                                        </p:attrNameLst>
                                      </p:cBhvr>
                                      <p:to>
                                        <p:strVal val="visible"/>
                                      </p:to>
                                    </p:set>
                                    <p:animEffect transition="in" filter="dissolve">
                                      <p:cBhvr>
                                        <p:cTn id="27" dur="500"/>
                                        <p:tgtEl>
                                          <p:spTgt spid="2990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13666"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endParaRPr lang="en-US">
              <a:latin typeface="Arial Narrow" charset="0"/>
              <a:ea typeface="ヒラギノ角ゴ ProN W3" charset="0"/>
              <a:cs typeface="Arial Narrow" charset="0"/>
            </a:endParaRPr>
          </a:p>
        </p:txBody>
      </p:sp>
      <p:sp>
        <p:nvSpPr>
          <p:cNvPr id="113667"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36DE9D59-2A86-3442-938C-EBF5EE1B931C}" type="slidenum">
              <a:rPr lang="en-US" sz="2400">
                <a:solidFill>
                  <a:schemeClr val="tx1"/>
                </a:solidFill>
                <a:latin typeface="Calibri" charset="0"/>
                <a:cs typeface="Calibri" charset="0"/>
                <a:sym typeface="Calibri" charset="0"/>
              </a:rPr>
              <a:pPr eaLnBrk="1" hangingPunct="1"/>
              <a:t>49</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Genesis 11:1-8</a:t>
            </a:r>
            <a:endParaRPr lang="en-US" dirty="0"/>
          </a:p>
        </p:txBody>
      </p:sp>
      <p:sp>
        <p:nvSpPr>
          <p:cNvPr id="3" name="Content Placeholder 2"/>
          <p:cNvSpPr>
            <a:spLocks noGrp="1"/>
          </p:cNvSpPr>
          <p:nvPr>
            <p:ph idx="1"/>
          </p:nvPr>
        </p:nvSpPr>
        <p:spPr/>
        <p:txBody>
          <a:bodyPr/>
          <a:lstStyle/>
          <a:p>
            <a:pPr marL="0" indent="0">
              <a:buFont typeface="Arial" charset="0"/>
              <a:buNone/>
              <a:defRPr/>
            </a:pPr>
            <a:r>
              <a:rPr lang="en-US" dirty="0"/>
              <a:t>Now the whole world had one language and a common speech. </a:t>
            </a:r>
            <a:r>
              <a:rPr lang="en-US" b="1" dirty="0"/>
              <a:t>2 </a:t>
            </a:r>
            <a:r>
              <a:rPr lang="en-US" dirty="0"/>
              <a:t>As people moved eastward, they found a plain in Shinar and settled there. </a:t>
            </a:r>
            <a:r>
              <a:rPr lang="en-US" b="1" dirty="0"/>
              <a:t>3 </a:t>
            </a:r>
            <a:r>
              <a:rPr lang="en-US" dirty="0"/>
              <a:t>They said to each other, “Come, let’s make bricks and bake them thoroughly.” They used brick instead of stone, and tar for mortar. </a:t>
            </a:r>
            <a:r>
              <a:rPr lang="en-US" b="1" dirty="0"/>
              <a:t>4 </a:t>
            </a:r>
            <a:r>
              <a:rPr lang="en-US" dirty="0"/>
              <a:t>Then they said, “Come, let us build ourselves a city, with a tower that reaches to the heavens, so that we may make a name for ourselves; otherwise we will be scattered over the face of the whole earth.” </a:t>
            </a:r>
            <a:r>
              <a:rPr lang="en-US" b="1" dirty="0"/>
              <a:t>5 </a:t>
            </a:r>
            <a:r>
              <a:rPr lang="en-US" dirty="0"/>
              <a:t>But the Lord came down to see the city and the tower the people were building. </a:t>
            </a:r>
          </a:p>
          <a:p>
            <a:pPr>
              <a:defRPr/>
            </a:pPr>
            <a:endParaRPr lang="en-US" dirty="0"/>
          </a:p>
        </p:txBody>
      </p:sp>
      <p:sp>
        <p:nvSpPr>
          <p:cNvPr id="55299"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18BD0487-F29D-8040-84DA-A00D087ED3EB}" type="slidenum">
              <a:rPr lang="en-US" sz="2400">
                <a:solidFill>
                  <a:schemeClr val="tx1"/>
                </a:solidFill>
                <a:latin typeface="Calibri" charset="0"/>
                <a:cs typeface="Calibri" charset="0"/>
                <a:sym typeface="Calibri" charset="0"/>
              </a:rPr>
              <a:pPr eaLnBrk="1" hangingPunct="1"/>
              <a:t>5</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15714"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endParaRPr lang="en-US">
              <a:latin typeface="Arial Narrow" charset="0"/>
              <a:ea typeface="ヒラギノ角ゴ ProN W3" charset="0"/>
              <a:cs typeface="Arial Narrow" charset="0"/>
            </a:endParaRPr>
          </a:p>
        </p:txBody>
      </p:sp>
      <p:sp>
        <p:nvSpPr>
          <p:cNvPr id="115715"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38486F71-20D3-0048-BBCD-27A418BCD8F0}" type="slidenum">
              <a:rPr lang="en-US" sz="2400">
                <a:solidFill>
                  <a:schemeClr val="tx1"/>
                </a:solidFill>
                <a:latin typeface="Calibri" charset="0"/>
                <a:cs typeface="Calibri" charset="0"/>
                <a:sym typeface="Calibri" charset="0"/>
              </a:rPr>
              <a:pPr eaLnBrk="1" hangingPunct="1"/>
              <a:t>50</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Top Priorities of Pastors Survey</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p:txBody>
          <a:bodyPr/>
          <a:lstStyle/>
          <a:p>
            <a:pPr marL="1800000" indent="-1080000">
              <a:buClrTx/>
              <a:buFont typeface="+mj-lt"/>
              <a:buAutoNum type="arabicPeriod"/>
              <a:defRPr/>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Assessing </a:t>
            </a:r>
            <a:r>
              <a:rPr lang="en-US"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Mission</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&amp; </a:t>
            </a:r>
            <a:r>
              <a:rPr lang="en-US"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Vision</a:t>
            </a:r>
          </a:p>
          <a:p>
            <a:pPr marL="1800000" indent="-1080000">
              <a:buClrTx/>
              <a:buFont typeface="+mj-lt"/>
              <a:buAutoNum type="arabicPeriod"/>
              <a:defRPr/>
            </a:pP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Revamping </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&amp; Investing</a:t>
            </a:r>
          </a:p>
          <a:p>
            <a:pPr marL="1800000" indent="-1080000">
              <a:buClrTx/>
              <a:buFont typeface="+mj-lt"/>
              <a:buAutoNum type="arabicPeriod"/>
              <a:defRPr/>
            </a:pP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Funding </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&amp; </a:t>
            </a:r>
            <a:r>
              <a:rPr lang="en-US"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Staffing</a:t>
            </a:r>
          </a:p>
          <a:p>
            <a:pPr marL="1800000" indent="-1080000">
              <a:buClrTx/>
              <a:buFont typeface="+mj-lt"/>
              <a:buAutoNum type="arabicPeriod"/>
              <a:defRPr/>
            </a:pP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Church Size </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&amp; Leaders Age</a:t>
            </a:r>
          </a:p>
          <a:p>
            <a:pPr marL="0" indent="0">
              <a:buFont typeface="Arial" charset="0"/>
              <a:buNone/>
              <a:defRPr/>
            </a:pPr>
            <a:endParaRPr lang="en-US" dirty="0"/>
          </a:p>
        </p:txBody>
      </p:sp>
      <p:sp>
        <p:nvSpPr>
          <p:cNvPr id="117763"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095D9C8E-2306-C748-99A7-CC9CF2A360B3}" type="slidenum">
              <a:rPr lang="en-US" sz="2400">
                <a:solidFill>
                  <a:schemeClr val="tx1"/>
                </a:solidFill>
                <a:latin typeface="Calibri" charset="0"/>
                <a:cs typeface="Calibri" charset="0"/>
                <a:sym typeface="Calibri" charset="0"/>
              </a:rPr>
              <a:pPr eaLnBrk="1" hangingPunct="1"/>
              <a:t>51</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09"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C82051E2-4C57-294E-91EA-C202A64EB67F}" type="slidenum">
              <a:rPr lang="en-US" sz="2400">
                <a:solidFill>
                  <a:schemeClr val="tx1"/>
                </a:solidFill>
                <a:latin typeface="Calibri" charset="0"/>
                <a:cs typeface="Calibri" charset="0"/>
                <a:sym typeface="Calibri" charset="0"/>
              </a:rPr>
              <a:pPr eaLnBrk="1" hangingPunct="1"/>
              <a:t>52</a:t>
            </a:fld>
            <a:endParaRPr lang="en-US" sz="2400">
              <a:solidFill>
                <a:schemeClr val="tx1"/>
              </a:solidFill>
              <a:latin typeface="Calibri" charset="0"/>
              <a:cs typeface="Calibri" charset="0"/>
              <a:sym typeface="Calibri" charset="0"/>
            </a:endParaRPr>
          </a:p>
        </p:txBody>
      </p:sp>
      <p:pic>
        <p:nvPicPr>
          <p:cNvPr id="119810" name="Picture 8" descr="churchimprovementprioriti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24384000" cy="18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7"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5F6ABE09-1CB6-944F-8CF3-36E081D6443D}" type="slidenum">
              <a:rPr lang="en-US" sz="2400">
                <a:solidFill>
                  <a:schemeClr val="tx1"/>
                </a:solidFill>
                <a:latin typeface="Calibri" charset="0"/>
                <a:cs typeface="Calibri" charset="0"/>
                <a:sym typeface="Calibri" charset="0"/>
              </a:rPr>
              <a:pPr eaLnBrk="1" hangingPunct="1"/>
              <a:t>53</a:t>
            </a:fld>
            <a:endParaRPr lang="en-US" sz="2400">
              <a:solidFill>
                <a:schemeClr val="tx1"/>
              </a:solidFill>
              <a:latin typeface="Calibri" charset="0"/>
              <a:cs typeface="Calibri" charset="0"/>
              <a:sym typeface="Calibri" charset="0"/>
            </a:endParaRPr>
          </a:p>
        </p:txBody>
      </p:sp>
      <p:pic>
        <p:nvPicPr>
          <p:cNvPr id="121858" name="Picture 4" descr="churchimprovementpriorities-by-size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24384000" cy="141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21945600" cy="2286000"/>
          </a:xfrm>
        </p:spPr>
        <p:txBody>
          <a:bodyPr/>
          <a:lstStyle/>
          <a:p>
            <a:pPr>
              <a:defRPr/>
            </a:pP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Challenge of the Church</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2288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00EB4311-5318-6D4A-B860-D41A59C5A47A}" type="slidenum">
              <a:rPr lang="en-US" sz="2400">
                <a:solidFill>
                  <a:schemeClr val="tx1"/>
                </a:solidFill>
                <a:latin typeface="Calibri" charset="0"/>
                <a:cs typeface="Calibri" charset="0"/>
                <a:sym typeface="Calibri" charset="0"/>
              </a:rPr>
              <a:pPr eaLnBrk="1" hangingPunct="1"/>
              <a:t>54</a:t>
            </a:fld>
            <a:endParaRPr lang="en-US" sz="2400">
              <a:solidFill>
                <a:schemeClr val="tx1"/>
              </a:solidFill>
              <a:latin typeface="Calibri" charset="0"/>
              <a:cs typeface="Calibri" charset="0"/>
              <a:sym typeface="Calibri" charset="0"/>
            </a:endParaRPr>
          </a:p>
        </p:txBody>
      </p:sp>
      <p:pic>
        <p:nvPicPr>
          <p:cNvPr id="122883" name="Picture 6" descr="bu_043013-infographic-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828800"/>
            <a:ext cx="11887200" cy="1188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43269BE7-F96B-6041-BDB3-A72E97B3D71F}" type="slidenum">
              <a:rPr lang="en-US" sz="2400">
                <a:solidFill>
                  <a:schemeClr val="tx1"/>
                </a:solidFill>
                <a:latin typeface="Calibri" charset="0"/>
                <a:cs typeface="Calibri" charset="0"/>
                <a:sym typeface="Calibri" charset="0"/>
              </a:rPr>
              <a:pPr eaLnBrk="1" hangingPunct="1"/>
              <a:t>55</a:t>
            </a:fld>
            <a:endParaRPr lang="en-US" sz="2400">
              <a:solidFill>
                <a:schemeClr val="tx1"/>
              </a:solidFill>
              <a:latin typeface="Calibri" charset="0"/>
              <a:cs typeface="Calibri" charset="0"/>
              <a:sym typeface="Calibri" charset="0"/>
            </a:endParaRPr>
          </a:p>
        </p:txBody>
      </p:sp>
      <p:pic>
        <p:nvPicPr>
          <p:cNvPr id="124930" name="Picture 4" descr="bu_043013-infographic-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8100"/>
            <a:ext cx="12777788" cy="137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533400"/>
            <a:ext cx="20421600" cy="11871325"/>
          </a:xfrm>
        </p:spPr>
        <p:txBody>
          <a:bodyPr anchor="ctr"/>
          <a:lstStyle/>
          <a:p>
            <a:pPr>
              <a:defRPr/>
            </a:pPr>
            <a:r>
              <a:rPr lang="en-US" sz="8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libri" charset="0"/>
                <a:ea typeface="ＭＳ Ｐゴシック" charset="0"/>
                <a:cs typeface="ＭＳ Ｐゴシック" charset="0"/>
              </a:rPr>
              <a:t>“The unique ‘sin’ of evangelicals tends to be doing the ‘right’ thing but with improper motives.” </a:t>
            </a:r>
            <a:r>
              <a:rPr lang="en-U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libri" charset="0"/>
                <a:ea typeface="ＭＳ Ｐゴシック" charset="0"/>
                <a:cs typeface="ＭＳ Ｐゴシック" charset="0"/>
              </a:rPr>
              <a:t/>
            </a:r>
            <a:br>
              <a:rPr lang="en-U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libri" charset="0"/>
                <a:ea typeface="ＭＳ Ｐゴシック" charset="0"/>
                <a:cs typeface="ＭＳ Ｐゴシック" charset="0"/>
              </a:rPr>
            </a:br>
            <a:r>
              <a:rPr lang="en-US"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charset="0"/>
                <a:ea typeface="ＭＳ Ｐゴシック" charset="0"/>
                <a:cs typeface="ＭＳ Ｐゴシック" charset="0"/>
              </a:rPr>
              <a:t>(</a:t>
            </a:r>
            <a:r>
              <a:rPr lang="en-US" sz="48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charset="0"/>
                <a:ea typeface="ＭＳ Ｐゴシック" charset="0"/>
                <a:cs typeface="ＭＳ Ｐゴシック" charset="0"/>
              </a:rPr>
              <a:t>Kinnaman</a:t>
            </a:r>
            <a:r>
              <a:rPr lang="en-US"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charset="0"/>
                <a:ea typeface="ＭＳ Ｐゴシック" charset="0"/>
                <a:cs typeface="ＭＳ Ｐゴシック" charset="0"/>
              </a:rPr>
              <a:t>)</a:t>
            </a:r>
            <a:endPar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2697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011279CC-7986-4645-A131-EC8FB93615D8}" type="slidenum">
              <a:rPr lang="en-US" sz="2400">
                <a:solidFill>
                  <a:schemeClr val="tx1"/>
                </a:solidFill>
                <a:latin typeface="Calibri" charset="0"/>
                <a:cs typeface="Calibri" charset="0"/>
                <a:sym typeface="Calibri" charset="0"/>
              </a:rPr>
              <a:pPr eaLnBrk="1" hangingPunct="1"/>
              <a:t>56</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86018" name="Content Placeholder 2"/>
          <p:cNvSpPr>
            <a:spLocks noGrp="1"/>
          </p:cNvSpPr>
          <p:nvPr>
            <p:ph idx="1"/>
          </p:nvPr>
        </p:nvSpPr>
        <p:spPr bwMode="auto">
          <a:xfrm>
            <a:off x="1219200" y="1752600"/>
            <a:ext cx="21945600" cy="90519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bodyPr>
          <a:lstStyle/>
          <a:p>
            <a:pPr marL="0" indent="0" algn="ctr">
              <a:buFont typeface="Arial" charset="0"/>
              <a:buNone/>
              <a:defRPr/>
            </a:pPr>
            <a:r>
              <a:rPr lang="en-US" sz="8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rPr>
              <a:t>The challenge of the church is to address its own culture before attempting to significantly impact the culture in which it lives.</a:t>
            </a:r>
          </a:p>
        </p:txBody>
      </p:sp>
      <p:sp>
        <p:nvSpPr>
          <p:cNvPr id="128003"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9F0C19CE-27F8-0E42-87BA-8BB8BB03F7B3}" type="slidenum">
              <a:rPr lang="en-US" sz="2400">
                <a:solidFill>
                  <a:schemeClr val="tx1"/>
                </a:solidFill>
                <a:latin typeface="Calibri" charset="0"/>
                <a:cs typeface="Calibri" charset="0"/>
                <a:sym typeface="Calibri" charset="0"/>
              </a:rPr>
              <a:pPr eaLnBrk="1" hangingPunct="1"/>
              <a:t>57</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 Necessities in Moving Forward</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30050" name="Content Placeholder 2"/>
          <p:cNvSpPr>
            <a:spLocks noGrp="1"/>
          </p:cNvSpPr>
          <p:nvPr>
            <p:ph idx="1"/>
          </p:nvPr>
        </p:nvSpPr>
        <p:spPr bwMode="auto">
          <a:xfrm>
            <a:off x="1219200" y="3200400"/>
            <a:ext cx="21945600" cy="601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4048125" indent="-1371600">
              <a:buClrTx/>
              <a:buFont typeface="+mj-lt"/>
              <a:buAutoNum type="arabicPeriod"/>
            </a:pPr>
            <a:r>
              <a:rPr lang="en-US" sz="8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rPr>
              <a:t>Guidance of the </a:t>
            </a:r>
            <a:r>
              <a:rPr lang="en-US" sz="8800" b="1" i="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rPr>
              <a:t>Holy Spirit</a:t>
            </a:r>
          </a:p>
          <a:p>
            <a:pPr marL="4048125" indent="-1371600">
              <a:buClrTx/>
              <a:buFont typeface="+mj-lt"/>
              <a:buAutoNum type="arabicPeriod"/>
            </a:pPr>
            <a:r>
              <a:rPr lang="en-US" sz="8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rPr>
              <a:t>Strong, servant </a:t>
            </a:r>
            <a:r>
              <a:rPr lang="en-US" sz="8800" b="1" i="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rPr>
              <a:t>Leadership</a:t>
            </a:r>
          </a:p>
          <a:p>
            <a:pPr marL="4048125" indent="-1371600">
              <a:buClrTx/>
              <a:buFont typeface="+mj-lt"/>
              <a:buAutoNum type="arabicPeriod"/>
            </a:pPr>
            <a:r>
              <a:rPr lang="en-US" sz="8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rPr>
              <a:t>Clear &amp; simple </a:t>
            </a:r>
            <a:r>
              <a:rPr lang="en-US" sz="8800" b="1" i="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rPr>
              <a:t>Strategy</a:t>
            </a:r>
            <a:endParaRPr lang="en-US" sz="8800" b="1" i="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endParaRPr>
          </a:p>
        </p:txBody>
      </p:sp>
      <p:sp>
        <p:nvSpPr>
          <p:cNvPr id="130051"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8B865FF6-0930-434F-9B65-D2CBCD1DB4CD}" type="slidenum">
              <a:rPr lang="en-US" sz="2400">
                <a:solidFill>
                  <a:schemeClr val="tx1"/>
                </a:solidFill>
                <a:latin typeface="Calibri" charset="0"/>
                <a:cs typeface="Calibri" charset="0"/>
                <a:sym typeface="Calibri" charset="0"/>
              </a:rPr>
              <a:pPr eaLnBrk="1" hangingPunct="1"/>
              <a:t>58</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0050">
                                            <p:txEl>
                                              <p:pRg st="0" end="0"/>
                                            </p:txEl>
                                          </p:spTgt>
                                        </p:tgtEl>
                                        <p:attrNameLst>
                                          <p:attrName>style.visibility</p:attrName>
                                        </p:attrNameLst>
                                      </p:cBhvr>
                                      <p:to>
                                        <p:strVal val="visible"/>
                                      </p:to>
                                    </p:set>
                                    <p:animEffect transition="in" filter="dissolve">
                                      <p:cBhvr>
                                        <p:cTn id="7" dur="500"/>
                                        <p:tgtEl>
                                          <p:spTgt spid="1300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0050">
                                            <p:txEl>
                                              <p:pRg st="1" end="1"/>
                                            </p:txEl>
                                          </p:spTgt>
                                        </p:tgtEl>
                                        <p:attrNameLst>
                                          <p:attrName>style.visibility</p:attrName>
                                        </p:attrNameLst>
                                      </p:cBhvr>
                                      <p:to>
                                        <p:strVal val="visible"/>
                                      </p:to>
                                    </p:set>
                                    <p:animEffect transition="in" filter="dissolve">
                                      <p:cBhvr>
                                        <p:cTn id="12" dur="500"/>
                                        <p:tgtEl>
                                          <p:spTgt spid="1300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0050">
                                            <p:txEl>
                                              <p:pRg st="2" end="2"/>
                                            </p:txEl>
                                          </p:spTgt>
                                        </p:tgtEl>
                                        <p:attrNameLst>
                                          <p:attrName>style.visibility</p:attrName>
                                        </p:attrNameLst>
                                      </p:cBhvr>
                                      <p:to>
                                        <p:strVal val="visible"/>
                                      </p:to>
                                    </p:set>
                                    <p:animEffect transition="in" filter="dissolve">
                                      <p:cBhvr>
                                        <p:cTn id="17" dur="500"/>
                                        <p:tgtEl>
                                          <p:spTgt spid="1300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Key Question</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a:xfrm>
            <a:off x="1219200" y="3048000"/>
            <a:ext cx="21945600" cy="9204325"/>
          </a:xfrm>
        </p:spPr>
        <p:txBody>
          <a:bodyPr anchor="ctr"/>
          <a:lstStyle/>
          <a:p>
            <a:pPr marL="0" indent="0" algn="ctr">
              <a:spcAft>
                <a:spcPts val="15000"/>
              </a:spcAft>
              <a:buFont typeface="Arial" charset="0"/>
              <a:buNone/>
              <a:defRPr/>
            </a:pPr>
            <a:r>
              <a:rPr lang="en-US" sz="8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What are you prepared to Change?</a:t>
            </a:r>
          </a:p>
          <a:p>
            <a:pPr marL="0" indent="0" algn="ctr">
              <a:buFont typeface="Arial" charset="0"/>
              <a:buNone/>
              <a:defRPr/>
            </a:pPr>
            <a:r>
              <a:rPr lang="en-US" sz="8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If </a:t>
            </a:r>
            <a:r>
              <a:rPr lang="en-US" sz="8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nothing is </a:t>
            </a:r>
            <a:r>
              <a:rPr lang="en-US" sz="8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changing</a:t>
            </a:r>
            <a:r>
              <a:rPr lang="en-US" sz="8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8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you </a:t>
            </a:r>
            <a:r>
              <a:rPr lang="en-US" sz="8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don’t need a leader.</a:t>
            </a:r>
          </a:p>
          <a:p>
            <a:pPr algn="ctr">
              <a:defRPr/>
            </a:pPr>
            <a:endParaRPr lang="en-US" dirty="0"/>
          </a:p>
        </p:txBody>
      </p:sp>
      <p:sp>
        <p:nvSpPr>
          <p:cNvPr id="132099"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19201D26-7670-E841-9D98-24756ED01D94}" type="slidenum">
              <a:rPr lang="en-US" sz="2400">
                <a:solidFill>
                  <a:schemeClr val="tx1"/>
                </a:solidFill>
                <a:latin typeface="Calibri" charset="0"/>
                <a:cs typeface="Calibri" charset="0"/>
                <a:sym typeface="Calibri" charset="0"/>
              </a:rPr>
              <a:pPr eaLnBrk="1" hangingPunct="1"/>
              <a:t>59</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marL="0" indent="0">
              <a:buFont typeface="Arial" charset="0"/>
              <a:buNone/>
              <a:defRPr/>
            </a:pPr>
            <a:r>
              <a:rPr lang="en-US" b="1" dirty="0"/>
              <a:t>6 </a:t>
            </a:r>
            <a:r>
              <a:rPr lang="en-US" dirty="0"/>
              <a:t>The Lord said, “If as one people speaking the same language they have begun to do this, then nothing they plan to do will be impossible for them. </a:t>
            </a:r>
            <a:r>
              <a:rPr lang="en-US" b="1" dirty="0"/>
              <a:t>7 </a:t>
            </a:r>
            <a:r>
              <a:rPr lang="en-US" dirty="0"/>
              <a:t>Come, let us go down and confuse their language so they will not understand each other.” </a:t>
            </a:r>
            <a:r>
              <a:rPr lang="en-US" b="1" dirty="0"/>
              <a:t>8 </a:t>
            </a:r>
            <a:r>
              <a:rPr lang="en-US" dirty="0"/>
              <a:t>So the Lord scattered them from there over all the earth, and they stopped building the city.</a:t>
            </a:r>
            <a:r>
              <a:rPr lang="en-US" b="1" dirty="0"/>
              <a:t> 9 </a:t>
            </a:r>
            <a:r>
              <a:rPr lang="en-US" dirty="0"/>
              <a:t>That is why it was called Babel</a:t>
            </a:r>
            <a:r>
              <a:rPr lang="en-US" b="1" dirty="0"/>
              <a:t>[c]</a:t>
            </a:r>
            <a:r>
              <a:rPr lang="en-US" dirty="0"/>
              <a:t>—because there the Lord confused the language of the whole world. From there the Lord scattered them over the face of the whole earth.</a:t>
            </a:r>
          </a:p>
          <a:p>
            <a:pPr>
              <a:defRPr/>
            </a:pPr>
            <a:endParaRPr lang="en-US" dirty="0"/>
          </a:p>
        </p:txBody>
      </p:sp>
      <p:sp>
        <p:nvSpPr>
          <p:cNvPr id="56323"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3FC63E4A-4D32-A84D-AED0-20CD54D30673}" type="slidenum">
              <a:rPr lang="en-US" sz="2400">
                <a:solidFill>
                  <a:schemeClr val="tx1"/>
                </a:solidFill>
                <a:latin typeface="Calibri" charset="0"/>
                <a:cs typeface="Calibri" charset="0"/>
                <a:sym typeface="Calibri" charset="0"/>
              </a:rPr>
              <a:pPr eaLnBrk="1" hangingPunct="1"/>
              <a:t>6</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4"/>
            <a:ext cx="21945600" cy="12480925"/>
          </a:xfrm>
        </p:spPr>
        <p:txBody>
          <a:bodyPr anchor="ctr"/>
          <a:lstStyle/>
          <a:p>
            <a:pPr>
              <a:defRPr/>
            </a:pP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art of leadership lies in how a person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impliments</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change, not just in the change its self.</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3312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4D9F8408-C714-C947-B533-ACCFC9FDB770}" type="slidenum">
              <a:rPr lang="en-US" sz="2400">
                <a:solidFill>
                  <a:schemeClr val="tx1"/>
                </a:solidFill>
                <a:latin typeface="Calibri" charset="0"/>
                <a:cs typeface="Calibri" charset="0"/>
                <a:sym typeface="Calibri" charset="0"/>
              </a:rPr>
              <a:pPr eaLnBrk="1" hangingPunct="1"/>
              <a:t>60</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Change must be Lead</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p:txBody>
          <a:bodyPr/>
          <a:lstStyle/>
          <a:p>
            <a:pPr marL="0" indent="0">
              <a:buFont typeface="Arial" charset="0"/>
              <a:buNone/>
              <a:defRPr/>
            </a:pPr>
            <a:r>
              <a:rPr lang="en-US" b="1" i="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Management </a:t>
            </a:r>
          </a:p>
          <a:p>
            <a:pPr marL="0" indent="0">
              <a:buFont typeface="Arial" charset="0"/>
              <a:buNone/>
              <a:defRPr/>
            </a:pPr>
            <a:r>
              <a:rPr lang="en-US" dirty="0" smtClean="0"/>
              <a:t>Keeps things flowing in an orderly manner, provides direction and stability in order to ensure a focused and unproductive environment. </a:t>
            </a:r>
          </a:p>
          <a:p>
            <a:pPr marL="0" indent="0">
              <a:spcBef>
                <a:spcPts val="6300"/>
              </a:spcBef>
              <a:buFont typeface="Arial" charset="0"/>
              <a:buNone/>
              <a:defRPr/>
            </a:pPr>
            <a:r>
              <a:rPr lang="en-US" b="1" i="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Leadership</a:t>
            </a:r>
          </a:p>
          <a:p>
            <a:pPr marL="0" indent="0">
              <a:buFont typeface="Arial" charset="0"/>
              <a:buNone/>
              <a:defRPr/>
            </a:pPr>
            <a:r>
              <a:rPr lang="en-US" dirty="0" smtClean="0"/>
              <a:t>Effectively handles the changes that come due to circumstances or issues within the organization.</a:t>
            </a:r>
          </a:p>
        </p:txBody>
      </p:sp>
      <p:sp>
        <p:nvSpPr>
          <p:cNvPr id="135171"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949B64F5-2CAA-FC45-B0D7-1BAC95B79CC8}" type="slidenum">
              <a:rPr lang="en-US" sz="2400">
                <a:solidFill>
                  <a:schemeClr val="tx1"/>
                </a:solidFill>
                <a:latin typeface="Calibri" charset="0"/>
                <a:cs typeface="Calibri" charset="0"/>
                <a:sym typeface="Calibri" charset="0"/>
              </a:rPr>
              <a:pPr eaLnBrk="1" hangingPunct="1"/>
              <a:t>61</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activate.jpg"/>
          <p:cNvPicPr>
            <a:picLocks noChangeAspect="1"/>
          </p:cNvPicPr>
          <p:nvPr/>
        </p:nvPicPr>
        <p:blipFill>
          <a:blip r:embed="rId2">
            <a:alphaModFix amt="19000"/>
            <a:extLst>
              <a:ext uri="{28A0092B-C50C-407E-A947-70E740481C1C}">
                <a14:useLocalDpi xmlns:a14="http://schemas.microsoft.com/office/drawing/2010/main" val="0"/>
              </a:ext>
            </a:extLst>
          </a:blip>
          <a:stretch>
            <a:fillRect/>
          </a:stretch>
        </p:blipFill>
        <p:spPr>
          <a:xfrm>
            <a:off x="0" y="0"/>
            <a:ext cx="24471814" cy="13716000"/>
          </a:xfrm>
          <a:prstGeom prst="ellipse">
            <a:avLst/>
          </a:prstGeom>
          <a:gradFill flip="none" rotWithShape="1">
            <a:gsLst>
              <a:gs pos="88000">
                <a:schemeClr val="accent5">
                  <a:lumMod val="25000"/>
                </a:schemeClr>
              </a:gs>
              <a:gs pos="100000">
                <a:srgbClr val="FFFFFF"/>
              </a:gs>
            </a:gsLst>
            <a:path path="shape">
              <a:fillToRect l="50000" t="50000" r="50000" b="50000"/>
            </a:path>
            <a:tileRect/>
          </a:gradFill>
          <a:ln>
            <a:solidFill>
              <a:srgbClr val="FF0000"/>
            </a:solidFill>
          </a:ln>
          <a:effectLst>
            <a:softEdge rad="112500"/>
          </a:effectLst>
        </p:spPr>
      </p:pic>
      <p:sp>
        <p:nvSpPr>
          <p:cNvPr id="4" name="Slide Number Placeholder 3"/>
          <p:cNvSpPr>
            <a:spLocks noGrp="1"/>
          </p:cNvSpPr>
          <p:nvPr>
            <p:ph type="sldNum" sz="quarter" idx="4294967295"/>
          </p:nvPr>
        </p:nvSpPr>
        <p:spPr>
          <a:xfrm>
            <a:off x="17475200" y="12496800"/>
            <a:ext cx="5689600" cy="952500"/>
          </a:xfrm>
          <a:prstGeom prst="rect">
            <a:avLst/>
          </a:prstGeom>
        </p:spPr>
        <p:txBody>
          <a:bodyPr lIns="217709" tIns="108855" rIns="217709" bIns="108855"/>
          <a:lstStyle/>
          <a:p>
            <a:fld id="{267E6D55-195A-4E70-904B-21E86E548505}" type="slidenum">
              <a:rPr lang="en-US"/>
              <a:pPr/>
              <a:t>62</a:t>
            </a:fld>
            <a:endParaRPr lang="en-US" dirty="0"/>
          </a:p>
        </p:txBody>
      </p:sp>
      <p:sp>
        <p:nvSpPr>
          <p:cNvPr id="990210" name="Rectangle 2"/>
          <p:cNvSpPr>
            <a:spLocks noGrp="1" noRot="1" noChangeArrowheads="1"/>
          </p:cNvSpPr>
          <p:nvPr>
            <p:ph type="title"/>
          </p:nvPr>
        </p:nvSpPr>
        <p:spPr>
          <a:xfrm>
            <a:off x="1219200" y="1006476"/>
            <a:ext cx="21945600" cy="11185524"/>
          </a:xfrm>
        </p:spPr>
        <p:txBody>
          <a:bodyPr lIns="217709" tIns="108855" rIns="217709" bIns="108855"/>
          <a:lstStyle/>
          <a:p>
            <a:r>
              <a:rPr lang="en-US" sz="17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a:t>
            </a:r>
            <a:br>
              <a:rPr lang="en-US" sz="17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sz="17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LIFE CYCLE </a:t>
            </a:r>
            <a:br>
              <a:rPr lang="en-US" sz="17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sz="17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of a Church</a:t>
            </a:r>
          </a:p>
        </p:txBody>
      </p:sp>
    </p:spTree>
    <p:extLst>
      <p:ext uri="{BB962C8B-B14F-4D97-AF65-F5344CB8AC3E}">
        <p14:creationId xmlns:p14="http://schemas.microsoft.com/office/powerpoint/2010/main" val="32615475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4294967295"/>
          </p:nvPr>
        </p:nvSpPr>
        <p:spPr>
          <a:xfrm>
            <a:off x="17475200" y="12496800"/>
            <a:ext cx="5689600" cy="952500"/>
          </a:xfrm>
          <a:prstGeom prst="rect">
            <a:avLst/>
          </a:prstGeom>
        </p:spPr>
        <p:txBody>
          <a:bodyPr lIns="217709" tIns="108855" rIns="217709" bIns="108855"/>
          <a:lstStyle/>
          <a:p>
            <a:fld id="{9C19F24A-4D3B-4108-8202-D83F960C55CD}" type="slidenum">
              <a:rPr lang="en-US"/>
              <a:pPr/>
              <a:t>63</a:t>
            </a:fld>
            <a:endParaRPr lang="en-US"/>
          </a:p>
        </p:txBody>
      </p:sp>
      <p:sp>
        <p:nvSpPr>
          <p:cNvPr id="997378" name="Rectangle 2"/>
          <p:cNvSpPr>
            <a:spLocks noChangeArrowheads="1"/>
          </p:cNvSpPr>
          <p:nvPr/>
        </p:nvSpPr>
        <p:spPr bwMode="auto">
          <a:xfrm>
            <a:off x="4203701" y="2009776"/>
            <a:ext cx="24384000" cy="1512498"/>
          </a:xfrm>
          <a:prstGeom prst="rect">
            <a:avLst/>
          </a:prstGeom>
          <a:noFill/>
          <a:ln w="9525">
            <a:noFill/>
            <a:miter lim="800000"/>
            <a:headEnd/>
            <a:tailEnd/>
          </a:ln>
          <a:effectLst/>
        </p:spPr>
        <p:txBody>
          <a:bodyPr lIns="217709" tIns="108855" rIns="217709" bIns="108855">
            <a:spAutoFit/>
          </a:bodyPr>
          <a:lstStyle/>
          <a:p>
            <a:endParaRPr lang="en-US"/>
          </a:p>
        </p:txBody>
      </p:sp>
      <p:pic>
        <p:nvPicPr>
          <p:cNvPr id="8" name="Picture 7" descr="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027"/>
            <a:ext cx="24384000" cy="13716000"/>
          </a:xfrm>
          <a:prstGeom prst="rect">
            <a:avLst/>
          </a:prstGeom>
        </p:spPr>
      </p:pic>
      <p:sp>
        <p:nvSpPr>
          <p:cNvPr id="15" name="TextBox 14"/>
          <p:cNvSpPr txBox="1"/>
          <p:nvPr/>
        </p:nvSpPr>
        <p:spPr>
          <a:xfrm>
            <a:off x="4648200" y="10896600"/>
            <a:ext cx="1905000" cy="1015663"/>
          </a:xfrm>
          <a:prstGeom prst="rect">
            <a:avLst/>
          </a:prstGeom>
          <a:noFill/>
        </p:spPr>
        <p:txBody>
          <a:bodyPr wrap="square" rtlCol="0">
            <a:spAutoFit/>
          </a:bodyPr>
          <a:lstStyle/>
          <a:p>
            <a:r>
              <a:rPr lang="en-US" sz="6000" dirty="0" smtClean="0"/>
              <a:t>Birth</a:t>
            </a:r>
            <a:endParaRPr lang="en-US" sz="6000" dirty="0"/>
          </a:p>
        </p:txBody>
      </p:sp>
      <p:sp>
        <p:nvSpPr>
          <p:cNvPr id="16" name="TextBox 15"/>
          <p:cNvSpPr txBox="1"/>
          <p:nvPr/>
        </p:nvSpPr>
        <p:spPr>
          <a:xfrm>
            <a:off x="4912899" y="7086600"/>
            <a:ext cx="2651161" cy="1015663"/>
          </a:xfrm>
          <a:prstGeom prst="rect">
            <a:avLst/>
          </a:prstGeom>
          <a:noFill/>
        </p:spPr>
        <p:txBody>
          <a:bodyPr wrap="none" rtlCol="0">
            <a:spAutoFit/>
          </a:bodyPr>
          <a:lstStyle/>
          <a:p>
            <a:r>
              <a:rPr lang="en-US" sz="6000" dirty="0" smtClean="0"/>
              <a:t>Growth</a:t>
            </a:r>
            <a:endParaRPr lang="en-US" sz="6000" dirty="0"/>
          </a:p>
        </p:txBody>
      </p:sp>
      <p:sp>
        <p:nvSpPr>
          <p:cNvPr id="17" name="TextBox 16"/>
          <p:cNvSpPr txBox="1"/>
          <p:nvPr/>
        </p:nvSpPr>
        <p:spPr>
          <a:xfrm>
            <a:off x="6714963" y="2971800"/>
            <a:ext cx="2920917" cy="1015663"/>
          </a:xfrm>
          <a:prstGeom prst="rect">
            <a:avLst/>
          </a:prstGeom>
          <a:noFill/>
        </p:spPr>
        <p:txBody>
          <a:bodyPr wrap="none" rtlCol="0">
            <a:spAutoFit/>
          </a:bodyPr>
          <a:lstStyle/>
          <a:p>
            <a:r>
              <a:rPr lang="en-US" sz="6000" dirty="0" smtClean="0">
                <a:latin typeface="Arial"/>
                <a:cs typeface="Arial"/>
              </a:rPr>
              <a:t>Maturity</a:t>
            </a:r>
            <a:endParaRPr lang="en-US" sz="6000" dirty="0">
              <a:latin typeface="Arial"/>
              <a:cs typeface="Arial"/>
            </a:endParaRPr>
          </a:p>
        </p:txBody>
      </p:sp>
      <p:sp>
        <p:nvSpPr>
          <p:cNvPr id="18" name="TextBox 17"/>
          <p:cNvSpPr txBox="1"/>
          <p:nvPr/>
        </p:nvSpPr>
        <p:spPr>
          <a:xfrm>
            <a:off x="14554200" y="3048000"/>
            <a:ext cx="4590544" cy="1015663"/>
          </a:xfrm>
          <a:prstGeom prst="rect">
            <a:avLst/>
          </a:prstGeom>
          <a:noFill/>
        </p:spPr>
        <p:txBody>
          <a:bodyPr wrap="none" rtlCol="0">
            <a:spAutoFit/>
          </a:bodyPr>
          <a:lstStyle/>
          <a:p>
            <a:r>
              <a:rPr lang="en-US" sz="6000" dirty="0" smtClean="0">
                <a:latin typeface="Arial"/>
                <a:cs typeface="Arial"/>
              </a:rPr>
              <a:t>Maintenance</a:t>
            </a:r>
            <a:endParaRPr lang="en-US" sz="6000" dirty="0">
              <a:latin typeface="Arial"/>
              <a:cs typeface="Arial"/>
            </a:endParaRPr>
          </a:p>
        </p:txBody>
      </p:sp>
      <p:sp>
        <p:nvSpPr>
          <p:cNvPr id="19" name="TextBox 18"/>
          <p:cNvSpPr txBox="1"/>
          <p:nvPr/>
        </p:nvSpPr>
        <p:spPr>
          <a:xfrm>
            <a:off x="17449800" y="6934200"/>
            <a:ext cx="2750723" cy="1015663"/>
          </a:xfrm>
          <a:prstGeom prst="rect">
            <a:avLst/>
          </a:prstGeom>
          <a:noFill/>
        </p:spPr>
        <p:txBody>
          <a:bodyPr wrap="none" rtlCol="0">
            <a:spAutoFit/>
          </a:bodyPr>
          <a:lstStyle/>
          <a:p>
            <a:r>
              <a:rPr lang="en-US" sz="6000" dirty="0" smtClean="0">
                <a:latin typeface="Arial"/>
                <a:cs typeface="Arial"/>
              </a:rPr>
              <a:t>Decline</a:t>
            </a:r>
            <a:endParaRPr lang="en-US" sz="6000" dirty="0">
              <a:latin typeface="Arial"/>
              <a:cs typeface="Arial"/>
            </a:endParaRPr>
          </a:p>
        </p:txBody>
      </p:sp>
      <p:sp>
        <p:nvSpPr>
          <p:cNvPr id="20" name="TextBox 19"/>
          <p:cNvSpPr txBox="1"/>
          <p:nvPr/>
        </p:nvSpPr>
        <p:spPr>
          <a:xfrm>
            <a:off x="18009661" y="10820400"/>
            <a:ext cx="2237887" cy="1015663"/>
          </a:xfrm>
          <a:prstGeom prst="rect">
            <a:avLst/>
          </a:prstGeom>
          <a:noFill/>
        </p:spPr>
        <p:txBody>
          <a:bodyPr wrap="none" rtlCol="0">
            <a:spAutoFit/>
          </a:bodyPr>
          <a:lstStyle/>
          <a:p>
            <a:r>
              <a:rPr lang="en-US" sz="6000" dirty="0" smtClean="0">
                <a:latin typeface="Arial"/>
                <a:cs typeface="Arial"/>
              </a:rPr>
              <a:t>Death</a:t>
            </a:r>
            <a:endParaRPr lang="en-US" sz="6000" dirty="0">
              <a:latin typeface="Arial"/>
              <a:cs typeface="Arial"/>
            </a:endParaRPr>
          </a:p>
        </p:txBody>
      </p:sp>
    </p:spTree>
    <p:extLst>
      <p:ext uri="{BB962C8B-B14F-4D97-AF65-F5344CB8AC3E}">
        <p14:creationId xmlns:p14="http://schemas.microsoft.com/office/powerpoint/2010/main" val="32696771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7A3B4C0-2E01-8442-BA80-1D01BB1E0E6E}" type="slidenum">
              <a:rPr lang="en-US" smtClean="0"/>
              <a:pPr>
                <a:defRPr/>
              </a:pPr>
              <a:t>64</a:t>
            </a:fld>
            <a:endParaRPr lang="en-US"/>
          </a:p>
        </p:txBody>
      </p:sp>
    </p:spTree>
    <p:extLst>
      <p:ext uri="{BB962C8B-B14F-4D97-AF65-F5344CB8AC3E}">
        <p14:creationId xmlns:p14="http://schemas.microsoft.com/office/powerpoint/2010/main" val="14237328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4"/>
            <a:ext cx="21945600" cy="2879725"/>
          </a:xfrm>
        </p:spPr>
        <p:txBody>
          <a:bodyPr/>
          <a:lstStyle/>
          <a:p>
            <a:pPr>
              <a:spcBef>
                <a:spcPts val="3000"/>
              </a:spcBef>
            </a:pPr>
            <a:r>
              <a:rPr lang="en-US" sz="8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Healthy </a:t>
            </a:r>
            <a:r>
              <a:rPr lang="en-US" sz="80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Missional</a:t>
            </a:r>
            <a:r>
              <a:rPr lang="en-US" sz="8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Church </a:t>
            </a:r>
            <a:r>
              <a:rPr lang="en-US" sz="6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6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r>
            <a:br>
              <a:rPr lang="en-US" sz="6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Life Cycle: Birth and Growth</a:t>
            </a:r>
            <a:endPar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Content Placeholder 2"/>
          <p:cNvSpPr>
            <a:spLocks noGrp="1"/>
          </p:cNvSpPr>
          <p:nvPr>
            <p:ph idx="1"/>
          </p:nvPr>
        </p:nvSpPr>
        <p:spPr>
          <a:xfrm>
            <a:off x="1219200" y="3276600"/>
            <a:ext cx="21945600" cy="10439400"/>
          </a:xfrm>
        </p:spPr>
        <p:txBody>
          <a:bodyPr/>
          <a:lstStyle/>
          <a:p>
            <a:pPr marL="0" indent="0" algn="ctr">
              <a:buFont typeface="Arial" charset="0"/>
              <a:buNone/>
              <a:defRPr/>
            </a:pPr>
            <a:r>
              <a:rPr lang="en-US" sz="7200" b="1" dirty="0"/>
              <a:t>General </a:t>
            </a:r>
            <a:r>
              <a:rPr lang="en-US" sz="7200" b="1" dirty="0" smtClean="0"/>
              <a:t>Characteristics</a:t>
            </a:r>
            <a:endParaRPr lang="en-US" sz="7200" dirty="0" smtClean="0"/>
          </a:p>
          <a:p>
            <a:pPr marL="0" indent="0">
              <a:buFont typeface="Arial" charset="0"/>
              <a:buNone/>
              <a:defRPr/>
            </a:pPr>
            <a:r>
              <a:rPr lang="en-US" b="1" dirty="0" smtClean="0"/>
              <a:t>People </a:t>
            </a:r>
            <a:r>
              <a:rPr lang="en-US" b="1" dirty="0"/>
              <a:t>Consistently… </a:t>
            </a:r>
            <a:endParaRPr lang="en-US" b="1" dirty="0" smtClean="0"/>
          </a:p>
          <a:p>
            <a:pPr marL="1800000" indent="-1080000">
              <a:buClrTx/>
            </a:pPr>
            <a:r>
              <a:rPr lang="en-US" dirty="0" smtClean="0"/>
              <a:t>coming </a:t>
            </a:r>
            <a:r>
              <a:rPr lang="en-US" dirty="0"/>
              <a:t>to Christ</a:t>
            </a:r>
          </a:p>
          <a:p>
            <a:pPr marL="1800000" indent="-1080000">
              <a:buClrTx/>
            </a:pPr>
            <a:r>
              <a:rPr lang="en-US" dirty="0" smtClean="0"/>
              <a:t>integrating </a:t>
            </a:r>
            <a:r>
              <a:rPr lang="en-US" dirty="0"/>
              <a:t>scripture into life and ministry</a:t>
            </a:r>
          </a:p>
          <a:p>
            <a:pPr marL="1800000" indent="-1080000">
              <a:buClrTx/>
            </a:pPr>
            <a:r>
              <a:rPr lang="en-US" dirty="0" smtClean="0"/>
              <a:t>engaging </a:t>
            </a:r>
            <a:r>
              <a:rPr lang="en-US" dirty="0"/>
              <a:t>God in worship</a:t>
            </a:r>
          </a:p>
          <a:p>
            <a:pPr marL="1800000" indent="-1080000">
              <a:buClrTx/>
            </a:pPr>
            <a:r>
              <a:rPr lang="en-US" dirty="0" smtClean="0"/>
              <a:t>active </a:t>
            </a:r>
            <a:r>
              <a:rPr lang="en-US" dirty="0"/>
              <a:t>discipleship</a:t>
            </a:r>
          </a:p>
          <a:p>
            <a:pPr marL="1800000" indent="-1080000">
              <a:buClrTx/>
            </a:pPr>
            <a:r>
              <a:rPr lang="en-US" dirty="0" smtClean="0"/>
              <a:t>serving </a:t>
            </a:r>
            <a:r>
              <a:rPr lang="en-US" dirty="0"/>
              <a:t>with their gifts</a:t>
            </a:r>
          </a:p>
          <a:p>
            <a:pPr marL="1800000" indent="-1080000">
              <a:buClrTx/>
            </a:pPr>
            <a:r>
              <a:rPr lang="en-US" dirty="0" smtClean="0"/>
              <a:t>loving </a:t>
            </a:r>
            <a:r>
              <a:rPr lang="en-US" dirty="0"/>
              <a:t>and caring for each other</a:t>
            </a:r>
          </a:p>
          <a:p>
            <a:pPr marL="1800000" indent="-1080000">
              <a:buClrTx/>
            </a:pPr>
            <a:r>
              <a:rPr lang="en-US" dirty="0" smtClean="0"/>
              <a:t>strong </a:t>
            </a:r>
            <a:r>
              <a:rPr lang="en-US" dirty="0"/>
              <a:t>support for mission and vision</a:t>
            </a:r>
          </a:p>
          <a:p>
            <a:pPr marL="1800000" indent="-1080000">
              <a:buClrTx/>
              <a:defRPr/>
            </a:pPr>
            <a:endParaRPr lang="en-US" dirty="0"/>
          </a:p>
        </p:txBody>
      </p:sp>
      <p:sp>
        <p:nvSpPr>
          <p:cNvPr id="139267"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6C9BA30F-C7D0-E042-975A-E61BCA54B771}" type="slidenum">
              <a:rPr lang="en-US" sz="2400">
                <a:solidFill>
                  <a:schemeClr val="tx1"/>
                </a:solidFill>
                <a:latin typeface="Calibri" charset="0"/>
                <a:cs typeface="Calibri" charset="0"/>
                <a:sym typeface="Calibri" charset="0"/>
              </a:rPr>
              <a:pPr eaLnBrk="1" hangingPunct="1"/>
              <a:t>65</a:t>
            </a:fld>
            <a:endParaRPr lang="en-US" sz="2400">
              <a:solidFill>
                <a:schemeClr val="tx1"/>
              </a:solidFill>
              <a:latin typeface="Calibri" charset="0"/>
              <a:cs typeface="Calibri" charset="0"/>
              <a:sym typeface="Calibri" charset="0"/>
            </a:endParaRPr>
          </a:p>
        </p:txBody>
      </p:sp>
      <p:sp>
        <p:nvSpPr>
          <p:cNvPr id="4" name="TextBox 3"/>
          <p:cNvSpPr txBox="1"/>
          <p:nvPr/>
        </p:nvSpPr>
        <p:spPr>
          <a:xfrm>
            <a:off x="25625594" y="7257743"/>
            <a:ext cx="184666" cy="1384995"/>
          </a:xfrm>
          <a:prstGeom prst="rect">
            <a:avLst/>
          </a:prstGeom>
          <a:noFill/>
        </p:spPr>
        <p:txBody>
          <a:bodyPr wrap="none" rtlCol="0">
            <a:spAutoFit/>
          </a:bodyPr>
          <a:lstStyle/>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533400"/>
            <a:ext cx="21945600" cy="11718925"/>
          </a:xfrm>
        </p:spPr>
        <p:txBody>
          <a:bodyPr/>
          <a:lstStyle/>
          <a:p>
            <a:pPr marL="0" indent="0">
              <a:buNone/>
            </a:pPr>
            <a:r>
              <a:rPr lang="en-US" sz="6600" b="1" dirty="0"/>
              <a:t>General </a:t>
            </a:r>
            <a:r>
              <a:rPr lang="en-US" sz="6600" b="1" dirty="0" smtClean="0"/>
              <a:t>Characteristics</a:t>
            </a:r>
            <a:r>
              <a:rPr lang="en-US" dirty="0" smtClean="0"/>
              <a:t> Cont’d…</a:t>
            </a:r>
          </a:p>
          <a:p>
            <a:pPr marL="1800000" indent="-1080000">
              <a:buClrTx/>
            </a:pPr>
            <a:r>
              <a:rPr lang="en-US" sz="6600" dirty="0"/>
              <a:t>praying together</a:t>
            </a:r>
          </a:p>
          <a:p>
            <a:pPr marL="1800000" indent="-1080000">
              <a:buClrTx/>
            </a:pPr>
            <a:r>
              <a:rPr lang="en-US" sz="6600" dirty="0"/>
              <a:t>working collaboratively with other ministries</a:t>
            </a:r>
          </a:p>
          <a:p>
            <a:pPr marL="1800000" indent="-1080000">
              <a:buClrTx/>
            </a:pPr>
            <a:r>
              <a:rPr lang="en-US" sz="6600" dirty="0" smtClean="0"/>
              <a:t>living </a:t>
            </a:r>
            <a:r>
              <a:rPr lang="en-US" sz="6600" dirty="0"/>
              <a:t>and giving generously and sacrificially</a:t>
            </a:r>
          </a:p>
          <a:p>
            <a:pPr marL="1800000" indent="-1080000">
              <a:buClrTx/>
            </a:pPr>
            <a:r>
              <a:rPr lang="en-US" sz="6600" dirty="0"/>
              <a:t>helping hurting people</a:t>
            </a:r>
          </a:p>
          <a:p>
            <a:pPr marL="1800000" indent="-1080000">
              <a:buClrTx/>
            </a:pPr>
            <a:r>
              <a:rPr lang="en-US" sz="6600" dirty="0"/>
              <a:t>living with a sense of hunger for God</a:t>
            </a:r>
          </a:p>
          <a:p>
            <a:pPr marL="1800000" indent="-1080000">
              <a:buClrTx/>
            </a:pPr>
            <a:r>
              <a:rPr lang="en-US" sz="6600" dirty="0" smtClean="0"/>
              <a:t>working </a:t>
            </a:r>
            <a:r>
              <a:rPr lang="en-US" sz="6600" dirty="0"/>
              <a:t>through conflict constructively</a:t>
            </a:r>
          </a:p>
          <a:p>
            <a:pPr marL="1800000" indent="-1080000">
              <a:buClrTx/>
            </a:pPr>
            <a:r>
              <a:rPr lang="en-US" sz="6600" dirty="0"/>
              <a:t>actively involved in evangelism</a:t>
            </a:r>
          </a:p>
          <a:p>
            <a:pPr marL="0" indent="0">
              <a:buNone/>
            </a:pPr>
            <a:endParaRPr lang="en-US" sz="6600" dirty="0"/>
          </a:p>
        </p:txBody>
      </p:sp>
      <p:sp>
        <p:nvSpPr>
          <p:cNvPr id="4" name="Slide Number Placeholder 3"/>
          <p:cNvSpPr>
            <a:spLocks noGrp="1"/>
          </p:cNvSpPr>
          <p:nvPr>
            <p:ph type="sldNum" sz="quarter" idx="10"/>
          </p:nvPr>
        </p:nvSpPr>
        <p:spPr/>
        <p:txBody>
          <a:bodyPr/>
          <a:lstStyle/>
          <a:p>
            <a:pPr>
              <a:defRPr/>
            </a:pPr>
            <a:fld id="{9C25095B-000F-E14B-BC83-0EBEF0EDD01D}" type="slidenum">
              <a:rPr lang="en-US" smtClean="0"/>
              <a:pPr>
                <a:defRPr/>
              </a:pPr>
              <a:t>66</a:t>
            </a:fld>
            <a:endParaRPr lang="en-US"/>
          </a:p>
        </p:txBody>
      </p:sp>
    </p:spTree>
    <p:extLst>
      <p:ext uri="{BB962C8B-B14F-4D97-AF65-F5344CB8AC3E}">
        <p14:creationId xmlns:p14="http://schemas.microsoft.com/office/powerpoint/2010/main" val="8342751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Healthy </a:t>
            </a:r>
            <a:r>
              <a:rPr lang="en-US" sz="80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Missional</a:t>
            </a:r>
            <a:r>
              <a:rPr lang="en-US" sz="8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Church </a:t>
            </a:r>
            <a:br>
              <a:rPr lang="en-US" sz="8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sz="6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Life Cycle: Birth &amp; Growth</a:t>
            </a:r>
            <a:endParaRPr lang="en-US" sz="6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sz="half" idx="2"/>
          </p:nvPr>
        </p:nvSpPr>
        <p:spPr>
          <a:xfrm>
            <a:off x="1219200" y="3505200"/>
            <a:ext cx="10774363" cy="8747125"/>
          </a:xfrm>
        </p:spPr>
        <p:txBody>
          <a:bodyPr/>
          <a:lstStyle/>
          <a:p>
            <a:pPr marL="720000" indent="-457200">
              <a:spcBef>
                <a:spcPts val="150"/>
              </a:spcBef>
              <a:buClrTx/>
              <a:buNone/>
            </a:pPr>
            <a:r>
              <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General Feelings…</a:t>
            </a:r>
          </a:p>
          <a:p>
            <a:pPr marL="906463" indent="-727075">
              <a:spcBef>
                <a:spcPts val="150"/>
              </a:spcBef>
              <a:buClrTx/>
            </a:pPr>
            <a:r>
              <a:rPr lang="en-US" sz="5400" dirty="0">
                <a:solidFill>
                  <a:schemeClr val="bg1"/>
                </a:solidFill>
              </a:rPr>
              <a:t>	Anticipation</a:t>
            </a:r>
          </a:p>
          <a:p>
            <a:pPr marL="906463" indent="-727075">
              <a:spcBef>
                <a:spcPts val="150"/>
              </a:spcBef>
              <a:buClrTx/>
            </a:pPr>
            <a:r>
              <a:rPr lang="en-US" sz="5400" dirty="0">
                <a:solidFill>
                  <a:schemeClr val="bg1"/>
                </a:solidFill>
              </a:rPr>
              <a:t>	Gratitude</a:t>
            </a:r>
          </a:p>
          <a:p>
            <a:pPr marL="906463" indent="-727075">
              <a:spcBef>
                <a:spcPts val="150"/>
              </a:spcBef>
              <a:buClrTx/>
            </a:pPr>
            <a:r>
              <a:rPr lang="en-US" sz="5400" dirty="0">
                <a:solidFill>
                  <a:schemeClr val="bg1"/>
                </a:solidFill>
              </a:rPr>
              <a:t>	Accomplishment</a:t>
            </a:r>
          </a:p>
          <a:p>
            <a:pPr marL="906463" indent="-727075">
              <a:spcBef>
                <a:spcPts val="150"/>
              </a:spcBef>
              <a:buClrTx/>
            </a:pPr>
            <a:r>
              <a:rPr lang="en-US" sz="5400" dirty="0">
                <a:solidFill>
                  <a:schemeClr val="bg1"/>
                </a:solidFill>
              </a:rPr>
              <a:t>	Enthusiasm and energy</a:t>
            </a:r>
          </a:p>
          <a:p>
            <a:pPr marL="906463" indent="-727075">
              <a:spcBef>
                <a:spcPts val="150"/>
              </a:spcBef>
              <a:buClrTx/>
            </a:pPr>
            <a:r>
              <a:rPr lang="en-US" sz="5400" dirty="0">
                <a:solidFill>
                  <a:schemeClr val="bg1"/>
                </a:solidFill>
              </a:rPr>
              <a:t>	Engaged</a:t>
            </a:r>
          </a:p>
          <a:p>
            <a:pPr marL="906463" indent="-727075">
              <a:spcBef>
                <a:spcPts val="150"/>
              </a:spcBef>
              <a:buClrTx/>
            </a:pPr>
            <a:r>
              <a:rPr lang="en-US" sz="5400" dirty="0">
                <a:solidFill>
                  <a:schemeClr val="bg1"/>
                </a:solidFill>
              </a:rPr>
              <a:t>	Unity and love</a:t>
            </a:r>
          </a:p>
          <a:p>
            <a:pPr marL="906463" indent="-727075">
              <a:spcBef>
                <a:spcPts val="150"/>
              </a:spcBef>
              <a:buClrTx/>
            </a:pPr>
            <a:r>
              <a:rPr lang="en-US" sz="5400" dirty="0">
                <a:solidFill>
                  <a:schemeClr val="bg1"/>
                </a:solidFill>
              </a:rPr>
              <a:t>	Chaotic at times</a:t>
            </a:r>
          </a:p>
          <a:p>
            <a:pPr>
              <a:defRPr/>
            </a:pPr>
            <a:endParaRPr lang="en-US" dirty="0"/>
          </a:p>
        </p:txBody>
      </p:sp>
      <p:sp>
        <p:nvSpPr>
          <p:cNvPr id="6" name="Content Placeholder 5"/>
          <p:cNvSpPr>
            <a:spLocks noGrp="1"/>
          </p:cNvSpPr>
          <p:nvPr>
            <p:ph sz="quarter" idx="4"/>
          </p:nvPr>
        </p:nvSpPr>
        <p:spPr>
          <a:xfrm>
            <a:off x="12387263" y="3505200"/>
            <a:ext cx="10777537" cy="8747125"/>
          </a:xfrm>
        </p:spPr>
        <p:txBody>
          <a:bodyPr/>
          <a:lstStyle/>
          <a:p>
            <a:pPr marL="0" indent="0">
              <a:buNone/>
            </a:pPr>
            <a:r>
              <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General Comments…</a:t>
            </a:r>
          </a:p>
          <a:p>
            <a:pPr marL="998538" indent="-998538">
              <a:buClrTx/>
            </a:pPr>
            <a:r>
              <a:rPr lang="en-US" sz="5400" dirty="0" smtClean="0">
                <a:solidFill>
                  <a:srgbClr val="EEECE1"/>
                </a:solidFill>
              </a:rPr>
              <a:t>We </a:t>
            </a:r>
            <a:r>
              <a:rPr lang="en-US" sz="5400" dirty="0">
                <a:solidFill>
                  <a:srgbClr val="EEECE1"/>
                </a:solidFill>
              </a:rPr>
              <a:t>sense </a:t>
            </a:r>
            <a:r>
              <a:rPr lang="en-US" sz="5400" dirty="0" smtClean="0">
                <a:solidFill>
                  <a:srgbClr val="EEECE1"/>
                </a:solidFill>
              </a:rPr>
              <a:t>Gods presence </a:t>
            </a:r>
            <a:r>
              <a:rPr lang="en-US" sz="5400" dirty="0">
                <a:solidFill>
                  <a:srgbClr val="EEECE1"/>
                </a:solidFill>
              </a:rPr>
              <a:t>here.</a:t>
            </a:r>
          </a:p>
          <a:p>
            <a:pPr marL="998538" indent="-998538">
              <a:buClrTx/>
            </a:pPr>
            <a:r>
              <a:rPr lang="en-US" sz="5400" dirty="0" smtClean="0">
                <a:solidFill>
                  <a:srgbClr val="EEECE1"/>
                </a:solidFill>
              </a:rPr>
              <a:t>We </a:t>
            </a:r>
            <a:r>
              <a:rPr lang="en-US" sz="5400" dirty="0">
                <a:solidFill>
                  <a:srgbClr val="EEECE1"/>
                </a:solidFill>
              </a:rPr>
              <a:t>are glad to be a part of something special.</a:t>
            </a:r>
          </a:p>
          <a:p>
            <a:pPr marL="998538" indent="-998538">
              <a:buClrTx/>
            </a:pPr>
            <a:r>
              <a:rPr lang="en-US" sz="5400" dirty="0" smtClean="0">
                <a:solidFill>
                  <a:srgbClr val="EEECE1"/>
                </a:solidFill>
              </a:rPr>
              <a:t>We </a:t>
            </a:r>
            <a:r>
              <a:rPr lang="en-US" sz="5400" dirty="0">
                <a:solidFill>
                  <a:srgbClr val="EEECE1"/>
                </a:solidFill>
              </a:rPr>
              <a:t>are making a difference in this community and beyond.</a:t>
            </a:r>
          </a:p>
          <a:p>
            <a:pPr marL="998538" indent="-998538">
              <a:buClrTx/>
            </a:pPr>
            <a:r>
              <a:rPr lang="en-US" sz="5400" dirty="0" smtClean="0">
                <a:solidFill>
                  <a:srgbClr val="EEECE1"/>
                </a:solidFill>
              </a:rPr>
              <a:t>We </a:t>
            </a:r>
            <a:r>
              <a:rPr lang="en-US" sz="5400" dirty="0">
                <a:solidFill>
                  <a:srgbClr val="EEECE1"/>
                </a:solidFill>
              </a:rPr>
              <a:t>will do whatever it takes.</a:t>
            </a:r>
          </a:p>
          <a:p>
            <a:pPr marL="998538" indent="-998538">
              <a:buClrTx/>
            </a:pPr>
            <a:r>
              <a:rPr lang="en-US" sz="5400" dirty="0" smtClean="0">
                <a:solidFill>
                  <a:srgbClr val="EEECE1"/>
                </a:solidFill>
              </a:rPr>
              <a:t>How </a:t>
            </a:r>
            <a:r>
              <a:rPr lang="en-US" sz="5400" dirty="0">
                <a:solidFill>
                  <a:srgbClr val="EEECE1"/>
                </a:solidFill>
              </a:rPr>
              <a:t>can we keep moving forward with God? </a:t>
            </a:r>
          </a:p>
        </p:txBody>
      </p:sp>
      <p:sp>
        <p:nvSpPr>
          <p:cNvPr id="141315"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00130C7E-5E66-724E-96F1-96998FE16313}" type="slidenum">
              <a:rPr lang="en-US" sz="2400">
                <a:solidFill>
                  <a:schemeClr val="tx1"/>
                </a:solidFill>
                <a:latin typeface="Calibri" charset="0"/>
                <a:cs typeface="Calibri" charset="0"/>
                <a:sym typeface="Calibri" charset="0"/>
              </a:rPr>
              <a:pPr eaLnBrk="1" hangingPunct="1"/>
              <a:t>67</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219200" y="990600"/>
            <a:ext cx="21945600" cy="11261725"/>
          </a:xfrm>
        </p:spPr>
        <p:txBody>
          <a:bodyPr/>
          <a:lstStyle/>
          <a:p>
            <a:pPr marL="0" indent="0" algn="ctr">
              <a:buNone/>
            </a:pPr>
            <a:r>
              <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Key Statement</a:t>
            </a:r>
          </a:p>
          <a:p>
            <a:pPr marL="0" indent="0" algn="ctr">
              <a:spcBef>
                <a:spcPts val="3900"/>
              </a:spcBef>
              <a:buNone/>
            </a:pPr>
            <a:r>
              <a:rPr lang="en-US" dirty="0"/>
              <a:t>“All things are possible.</a:t>
            </a:r>
            <a:r>
              <a:rPr lang="en-US" dirty="0" smtClean="0"/>
              <a:t>”</a:t>
            </a:r>
            <a:endParaRPr lang="en-US" dirty="0"/>
          </a:p>
          <a:p>
            <a:pPr marL="0" indent="0" algn="ctr">
              <a:spcBef>
                <a:spcPts val="12300"/>
              </a:spcBef>
              <a:buNone/>
            </a:pPr>
            <a:r>
              <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Key Verse</a:t>
            </a:r>
          </a:p>
          <a:p>
            <a:pPr marL="0" indent="0">
              <a:buNone/>
            </a:pPr>
            <a:r>
              <a:rPr lang="en-US" i="1" dirty="0"/>
              <a:t>Acts 2:46,</a:t>
            </a:r>
            <a:r>
              <a:rPr lang="en-US" b="1" i="1" dirty="0"/>
              <a:t> “</a:t>
            </a:r>
            <a:r>
              <a:rPr lang="en-US" i="1" dirty="0"/>
              <a:t>They worshiped together at the Temple each day, met in homes for the Lord’s Supper, and shared their meals with great joy and generosity</a:t>
            </a:r>
            <a:r>
              <a:rPr lang="en-US" b="1" i="1" dirty="0"/>
              <a:t> 47, </a:t>
            </a:r>
            <a:r>
              <a:rPr lang="en-US" i="1" dirty="0"/>
              <a:t>all the while praising God and enjoying the goodwill of all the people. And each day the Lord added to their fellowship those who were being saved</a:t>
            </a:r>
            <a:r>
              <a:rPr lang="en-US" i="1" dirty="0" smtClean="0"/>
              <a:t>.</a:t>
            </a:r>
            <a:endParaRPr lang="en-US" dirty="0"/>
          </a:p>
          <a:p>
            <a:endParaRPr lang="en-US" dirty="0"/>
          </a:p>
        </p:txBody>
      </p:sp>
      <p:sp>
        <p:nvSpPr>
          <p:cNvPr id="7" name="Slide Number Placeholder 6"/>
          <p:cNvSpPr>
            <a:spLocks noGrp="1"/>
          </p:cNvSpPr>
          <p:nvPr>
            <p:ph type="sldNum" sz="quarter" idx="10"/>
          </p:nvPr>
        </p:nvSpPr>
        <p:spPr/>
        <p:txBody>
          <a:bodyPr/>
          <a:lstStyle/>
          <a:p>
            <a:pPr>
              <a:defRPr/>
            </a:pPr>
            <a:fld id="{7313744D-C283-7A4B-BC75-78B1696D1562}" type="slidenum">
              <a:rPr lang="en-US" smtClean="0"/>
              <a:pPr>
                <a:defRPr/>
              </a:pPr>
              <a:t>68</a:t>
            </a:fld>
            <a:endParaRPr lang="en-US"/>
          </a:p>
        </p:txBody>
      </p:sp>
    </p:spTree>
    <p:extLst>
      <p:ext uri="{BB962C8B-B14F-4D97-AF65-F5344CB8AC3E}">
        <p14:creationId xmlns:p14="http://schemas.microsoft.com/office/powerpoint/2010/main" val="32863054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21945600" cy="2286000"/>
          </a:xfrm>
        </p:spPr>
        <p:txBody>
          <a:bodyPr/>
          <a:lstStyle/>
          <a:p>
            <a:r>
              <a:rPr lang="en-US"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a:t>
            </a:r>
            <a:r>
              <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Stable </a:t>
            </a:r>
            <a:r>
              <a:rPr lang="en-US"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Church”</a:t>
            </a:r>
            <a:r>
              <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r>
            <a:br>
              <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sz="6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Life Cycle: Maturity</a:t>
            </a:r>
            <a:endParaRPr lang="en-US" sz="6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1219200" y="3200400"/>
            <a:ext cx="21945600" cy="10515600"/>
          </a:xfrm>
          <a:effectLst>
            <a:outerShdw blurRad="50800" dist="38100" algn="l" rotWithShape="0">
              <a:prstClr val="black">
                <a:alpha val="40000"/>
              </a:prstClr>
            </a:outerShdw>
          </a:effectLst>
        </p:spPr>
        <p:txBody>
          <a:bodyPr/>
          <a:lstStyle/>
          <a:p>
            <a:pPr marL="0" indent="0" algn="ctr">
              <a:buNone/>
            </a:pP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General </a:t>
            </a:r>
            <a:r>
              <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Characteristics</a:t>
            </a:r>
          </a:p>
          <a:p>
            <a:pPr marL="0" indent="0">
              <a:spcBef>
                <a:spcPts val="0"/>
              </a:spcBef>
              <a:buNone/>
            </a:pPr>
            <a:r>
              <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People occasionally…</a:t>
            </a:r>
          </a:p>
          <a:p>
            <a:pPr marL="0" indent="0">
              <a:spcBef>
                <a:spcPts val="0"/>
              </a:spcBef>
              <a:buNone/>
            </a:pPr>
            <a:r>
              <a:rPr lang="en-US" sz="7200" dirty="0"/>
              <a:t>	</a:t>
            </a:r>
            <a:r>
              <a:rPr lang="en-US" sz="6000" dirty="0"/>
              <a:t>… coming to Christ</a:t>
            </a:r>
          </a:p>
          <a:p>
            <a:pPr marL="0" indent="0">
              <a:spcBef>
                <a:spcPts val="0"/>
              </a:spcBef>
              <a:buNone/>
            </a:pPr>
            <a:r>
              <a:rPr lang="en-US" sz="6000" dirty="0"/>
              <a:t>	… integrating scripture into life and ministry</a:t>
            </a:r>
          </a:p>
          <a:p>
            <a:pPr marL="0" indent="0">
              <a:spcBef>
                <a:spcPts val="0"/>
              </a:spcBef>
              <a:buNone/>
            </a:pPr>
            <a:r>
              <a:rPr lang="en-US" sz="6000" dirty="0"/>
              <a:t>	… engaging God in worship</a:t>
            </a:r>
          </a:p>
          <a:p>
            <a:pPr marL="0" indent="0">
              <a:spcBef>
                <a:spcPts val="0"/>
              </a:spcBef>
              <a:buNone/>
            </a:pPr>
            <a:r>
              <a:rPr lang="en-US" sz="6000" dirty="0"/>
              <a:t>	… growing in Christ</a:t>
            </a:r>
          </a:p>
          <a:p>
            <a:pPr marL="0" indent="0">
              <a:spcBef>
                <a:spcPts val="0"/>
              </a:spcBef>
              <a:buNone/>
            </a:pPr>
            <a:r>
              <a:rPr lang="en-US" sz="6000" dirty="0"/>
              <a:t>	… serving with their gifts</a:t>
            </a:r>
          </a:p>
          <a:p>
            <a:pPr marL="0" indent="0">
              <a:spcBef>
                <a:spcPts val="0"/>
              </a:spcBef>
              <a:buNone/>
            </a:pPr>
            <a:r>
              <a:rPr lang="en-US" sz="6000" dirty="0"/>
              <a:t>	… loving and caring for each other</a:t>
            </a:r>
          </a:p>
          <a:p>
            <a:pPr marL="0" indent="0">
              <a:spcBef>
                <a:spcPts val="0"/>
              </a:spcBef>
              <a:buNone/>
            </a:pPr>
            <a:r>
              <a:rPr lang="en-US" sz="6000" dirty="0"/>
              <a:t>	… rallying around a compelling vision</a:t>
            </a:r>
          </a:p>
          <a:p>
            <a:pPr marL="0" indent="0">
              <a:spcBef>
                <a:spcPts val="0"/>
              </a:spcBef>
              <a:buNone/>
            </a:pPr>
            <a:r>
              <a:rPr lang="en-US" sz="7200" dirty="0"/>
              <a:t>	</a:t>
            </a:r>
          </a:p>
        </p:txBody>
      </p:sp>
      <p:sp>
        <p:nvSpPr>
          <p:cNvPr id="143363"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FA8F7845-F164-EC40-93E4-9D37F680D79E}" type="slidenum">
              <a:rPr lang="en-US" sz="2400">
                <a:solidFill>
                  <a:schemeClr val="tx1"/>
                </a:solidFill>
                <a:latin typeface="Calibri" charset="0"/>
                <a:cs typeface="Calibri" charset="0"/>
                <a:sym typeface="Calibri" charset="0"/>
              </a:rPr>
              <a:pPr eaLnBrk="1" hangingPunct="1"/>
              <a:t>69</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Key to Failure</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p:txBody>
          <a:bodyPr/>
          <a:lstStyle/>
          <a:p>
            <a:pPr marL="0" indent="0">
              <a:buNone/>
            </a:pPr>
            <a:r>
              <a:rPr lang="en-US" b="1" dirty="0"/>
              <a:t>4 </a:t>
            </a:r>
            <a:r>
              <a:rPr lang="en-US" dirty="0"/>
              <a:t>Then they said, “Come, </a:t>
            </a:r>
            <a:r>
              <a:rPr lang="en-US" b="1" u="sng" dirty="0"/>
              <a:t>let us build ourselves </a:t>
            </a:r>
            <a:r>
              <a:rPr lang="en-US" dirty="0"/>
              <a:t>a city, with a tower that reaches to the heavens, </a:t>
            </a:r>
            <a:r>
              <a:rPr lang="en-US" b="1" u="sng" dirty="0"/>
              <a:t>so that we may make a name for ourselves</a:t>
            </a:r>
            <a:r>
              <a:rPr lang="en-US" dirty="0"/>
              <a:t>; </a:t>
            </a:r>
          </a:p>
        </p:txBody>
      </p:sp>
      <p:sp>
        <p:nvSpPr>
          <p:cNvPr id="4" name="Slide Number Placeholder 3"/>
          <p:cNvSpPr>
            <a:spLocks noGrp="1"/>
          </p:cNvSpPr>
          <p:nvPr>
            <p:ph type="sldNum" sz="quarter" idx="10"/>
          </p:nvPr>
        </p:nvSpPr>
        <p:spPr/>
        <p:txBody>
          <a:bodyPr/>
          <a:lstStyle/>
          <a:p>
            <a:pPr>
              <a:defRPr/>
            </a:pPr>
            <a:fld id="{9C25095B-000F-E14B-BC83-0EBEF0EDD01D}" type="slidenum">
              <a:rPr lang="en-US" smtClean="0"/>
              <a:pPr>
                <a:defRPr/>
              </a:pPr>
              <a:t>7</a:t>
            </a:fld>
            <a:endParaRPr lang="en-US"/>
          </a:p>
        </p:txBody>
      </p:sp>
    </p:spTree>
    <p:extLst>
      <p:ext uri="{BB962C8B-B14F-4D97-AF65-F5344CB8AC3E}">
        <p14:creationId xmlns:p14="http://schemas.microsoft.com/office/powerpoint/2010/main" val="26336092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762000"/>
            <a:ext cx="21945600" cy="11490325"/>
          </a:xfrm>
        </p:spPr>
        <p:txBody>
          <a:bodyPr/>
          <a:lstStyle/>
          <a:p>
            <a:pPr marL="0" indent="0" algn="ctr">
              <a:buNone/>
            </a:pP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General Characteristics Cont’d</a:t>
            </a:r>
          </a:p>
          <a:p>
            <a:pPr marL="0" indent="0">
              <a:spcBef>
                <a:spcPts val="0"/>
              </a:spcBef>
              <a:buNone/>
            </a:pPr>
            <a:r>
              <a:rPr lang="en-US"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p>
          <a:p>
            <a:pPr marL="0" indent="0">
              <a:spcBef>
                <a:spcPts val="0"/>
              </a:spcBef>
              <a:buNone/>
            </a:pPr>
            <a:r>
              <a:rPr lang="en-US"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People </a:t>
            </a:r>
            <a:r>
              <a:rPr lang="en-US" sz="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occasionally…</a:t>
            </a:r>
            <a:endParaRPr lang="en-US"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1800000" indent="-1080000">
              <a:spcBef>
                <a:spcPts val="0"/>
              </a:spcBef>
              <a:buClrTx/>
            </a:pPr>
            <a:r>
              <a:rPr lang="en-US" sz="6000" dirty="0" smtClean="0"/>
              <a:t>praying </a:t>
            </a:r>
            <a:r>
              <a:rPr lang="en-US" sz="6000" dirty="0"/>
              <a:t>together</a:t>
            </a:r>
          </a:p>
          <a:p>
            <a:pPr marL="1800000" indent="-1080000">
              <a:spcBef>
                <a:spcPts val="0"/>
              </a:spcBef>
              <a:buClrTx/>
            </a:pPr>
            <a:r>
              <a:rPr lang="en-US" sz="6000" dirty="0" smtClean="0"/>
              <a:t>working </a:t>
            </a:r>
            <a:r>
              <a:rPr lang="en-US" sz="6000" dirty="0"/>
              <a:t>collaboratively with other ministries</a:t>
            </a:r>
          </a:p>
          <a:p>
            <a:pPr marL="1800000" indent="-1080000">
              <a:spcBef>
                <a:spcPts val="0"/>
              </a:spcBef>
              <a:buClrTx/>
            </a:pPr>
            <a:r>
              <a:rPr lang="en-US" sz="6000" dirty="0" smtClean="0"/>
              <a:t>trusting </a:t>
            </a:r>
            <a:r>
              <a:rPr lang="en-US" sz="6000" dirty="0"/>
              <a:t>one another and working in harmony</a:t>
            </a:r>
          </a:p>
          <a:p>
            <a:pPr marL="1800000" indent="-1080000">
              <a:spcBef>
                <a:spcPts val="0"/>
              </a:spcBef>
              <a:buClrTx/>
            </a:pPr>
            <a:r>
              <a:rPr lang="en-US" sz="6000" dirty="0" smtClean="0"/>
              <a:t>living </a:t>
            </a:r>
            <a:r>
              <a:rPr lang="en-US" sz="6000" dirty="0"/>
              <a:t>and giving generously and sacrificially</a:t>
            </a:r>
          </a:p>
          <a:p>
            <a:pPr marL="1800000" indent="-1080000">
              <a:spcBef>
                <a:spcPts val="0"/>
              </a:spcBef>
              <a:buClrTx/>
            </a:pPr>
            <a:r>
              <a:rPr lang="en-US" sz="6000" dirty="0" smtClean="0"/>
              <a:t>helping </a:t>
            </a:r>
            <a:r>
              <a:rPr lang="en-US" sz="6000" dirty="0"/>
              <a:t>hurting people</a:t>
            </a:r>
          </a:p>
          <a:p>
            <a:pPr marL="1800000" indent="-1080000">
              <a:spcBef>
                <a:spcPts val="0"/>
              </a:spcBef>
              <a:buClrTx/>
            </a:pPr>
            <a:r>
              <a:rPr lang="en-US" sz="6000" dirty="0" smtClean="0"/>
              <a:t>living </a:t>
            </a:r>
            <a:r>
              <a:rPr lang="en-US" sz="6000" dirty="0"/>
              <a:t>with a sense of hunger for God</a:t>
            </a:r>
          </a:p>
          <a:p>
            <a:pPr marL="1800000" indent="-1080000">
              <a:spcBef>
                <a:spcPts val="0"/>
              </a:spcBef>
              <a:buClrTx/>
            </a:pPr>
            <a:r>
              <a:rPr lang="en-US" sz="6000" dirty="0" smtClean="0"/>
              <a:t>the </a:t>
            </a:r>
            <a:r>
              <a:rPr lang="en-US" sz="6000" dirty="0"/>
              <a:t>people believing in the leaders and the leaders believing in the people</a:t>
            </a:r>
          </a:p>
          <a:p>
            <a:pPr marL="1800000" indent="-1080000">
              <a:spcBef>
                <a:spcPts val="0"/>
              </a:spcBef>
              <a:buClrTx/>
            </a:pPr>
            <a:r>
              <a:rPr lang="en-US" sz="6000" dirty="0" smtClean="0"/>
              <a:t>working </a:t>
            </a:r>
            <a:r>
              <a:rPr lang="en-US" sz="6000" dirty="0"/>
              <a:t>through conflict constructively</a:t>
            </a:r>
          </a:p>
          <a:p>
            <a:pPr marL="1800000" indent="-1080000">
              <a:spcBef>
                <a:spcPts val="0"/>
              </a:spcBef>
              <a:buClrTx/>
            </a:pPr>
            <a:r>
              <a:rPr lang="en-US" sz="6000" dirty="0" smtClean="0"/>
              <a:t>embracing </a:t>
            </a:r>
            <a:r>
              <a:rPr lang="en-US" sz="6000" dirty="0"/>
              <a:t>evaluation as normal and natural</a:t>
            </a:r>
          </a:p>
          <a:p>
            <a:pPr marL="1800000" indent="-1080000">
              <a:spcBef>
                <a:spcPts val="0"/>
              </a:spcBef>
              <a:buNone/>
            </a:pPr>
            <a:endParaRPr lang="en-US" sz="6000" dirty="0"/>
          </a:p>
        </p:txBody>
      </p:sp>
      <p:sp>
        <p:nvSpPr>
          <p:cNvPr id="4" name="Slide Number Placeholder 3"/>
          <p:cNvSpPr>
            <a:spLocks noGrp="1"/>
          </p:cNvSpPr>
          <p:nvPr>
            <p:ph type="sldNum" sz="quarter" idx="10"/>
          </p:nvPr>
        </p:nvSpPr>
        <p:spPr/>
        <p:txBody>
          <a:bodyPr/>
          <a:lstStyle/>
          <a:p>
            <a:pPr>
              <a:defRPr/>
            </a:pPr>
            <a:fld id="{9C25095B-000F-E14B-BC83-0EBEF0EDD01D}" type="slidenum">
              <a:rPr lang="en-US" smtClean="0"/>
              <a:pPr>
                <a:defRPr/>
              </a:pPr>
              <a:t>70</a:t>
            </a:fld>
            <a:endParaRPr lang="en-US"/>
          </a:p>
        </p:txBody>
      </p:sp>
    </p:spTree>
    <p:extLst>
      <p:ext uri="{BB962C8B-B14F-4D97-AF65-F5344CB8AC3E}">
        <p14:creationId xmlns:p14="http://schemas.microsoft.com/office/powerpoint/2010/main" val="34401034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Stable Church”</a:t>
            </a:r>
            <a:br>
              <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Life Cycle: Maturity</a:t>
            </a:r>
            <a:endParaRPr lang="en-US" sz="6000" dirty="0"/>
          </a:p>
        </p:txBody>
      </p:sp>
      <p:sp>
        <p:nvSpPr>
          <p:cNvPr id="3" name="Content Placeholder 2"/>
          <p:cNvSpPr>
            <a:spLocks noGrp="1"/>
          </p:cNvSpPr>
          <p:nvPr>
            <p:ph sz="half" idx="2"/>
          </p:nvPr>
        </p:nvSpPr>
        <p:spPr>
          <a:xfrm>
            <a:off x="1219200" y="3657600"/>
            <a:ext cx="10774363" cy="8594725"/>
          </a:xfrm>
        </p:spPr>
        <p:txBody>
          <a:bodyPr/>
          <a:lstStyle/>
          <a:p>
            <a:pPr marL="0" indent="0">
              <a:buNone/>
            </a:pPr>
            <a: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General </a:t>
            </a:r>
            <a:r>
              <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Feelings…</a:t>
            </a:r>
          </a:p>
          <a:p>
            <a:pPr marL="1080000" indent="-540000">
              <a:buClrTx/>
            </a:pPr>
            <a:r>
              <a:rPr lang="en-US" sz="5400" dirty="0">
                <a:solidFill>
                  <a:schemeClr val="bg1"/>
                </a:solidFill>
              </a:rPr>
              <a:t>Safe and comfortable for most</a:t>
            </a:r>
          </a:p>
          <a:p>
            <a:pPr marL="1080000" indent="-540000">
              <a:buClrTx/>
            </a:pPr>
            <a:r>
              <a:rPr lang="en-US" sz="5400" dirty="0">
                <a:solidFill>
                  <a:schemeClr val="bg1"/>
                </a:solidFill>
              </a:rPr>
              <a:t>Low level of frustration for       others who want more</a:t>
            </a:r>
          </a:p>
          <a:p>
            <a:pPr marL="1080000" indent="-540000">
              <a:buClrTx/>
            </a:pPr>
            <a:r>
              <a:rPr lang="en-US" sz="5400" dirty="0">
                <a:solidFill>
                  <a:schemeClr val="bg1"/>
                </a:solidFill>
              </a:rPr>
              <a:t>Self sufficient</a:t>
            </a:r>
          </a:p>
          <a:p>
            <a:pPr marL="1080000" indent="-540000">
              <a:buClrTx/>
            </a:pPr>
            <a:r>
              <a:rPr lang="en-US" sz="5400" dirty="0">
                <a:solidFill>
                  <a:schemeClr val="bg1"/>
                </a:solidFill>
              </a:rPr>
              <a:t>All in order organizationally</a:t>
            </a:r>
          </a:p>
          <a:p>
            <a:pPr marL="1080000" indent="-540000">
              <a:buClrTx/>
            </a:pPr>
            <a:r>
              <a:rPr lang="en-US" sz="5400" dirty="0">
                <a:solidFill>
                  <a:schemeClr val="bg1"/>
                </a:solidFill>
              </a:rPr>
              <a:t>Passive People</a:t>
            </a:r>
          </a:p>
          <a:p>
            <a:pPr marL="1080000" indent="-540000">
              <a:buClrTx/>
            </a:pPr>
            <a:r>
              <a:rPr lang="en-US" sz="5400" dirty="0">
                <a:solidFill>
                  <a:schemeClr val="bg1"/>
                </a:solidFill>
              </a:rPr>
              <a:t>Indifferent</a:t>
            </a:r>
          </a:p>
          <a:p>
            <a:pPr>
              <a:defRPr/>
            </a:pPr>
            <a:endParaRPr lang="en-US" sz="5400" dirty="0"/>
          </a:p>
        </p:txBody>
      </p:sp>
      <p:sp>
        <p:nvSpPr>
          <p:cNvPr id="6" name="Content Placeholder 5"/>
          <p:cNvSpPr>
            <a:spLocks noGrp="1"/>
          </p:cNvSpPr>
          <p:nvPr>
            <p:ph sz="quarter" idx="4"/>
          </p:nvPr>
        </p:nvSpPr>
        <p:spPr>
          <a:xfrm>
            <a:off x="12387263" y="3657600"/>
            <a:ext cx="11996737" cy="8594725"/>
          </a:xfrm>
        </p:spPr>
        <p:txBody>
          <a:bodyPr/>
          <a:lstStyle/>
          <a:p>
            <a:pPr marL="0" indent="0">
              <a:buNone/>
            </a:pPr>
            <a:r>
              <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General Comments…</a:t>
            </a:r>
          </a:p>
          <a:p>
            <a:pPr marL="815975" indent="-815975">
              <a:spcAft>
                <a:spcPts val="0"/>
              </a:spcAft>
              <a:buClrTx/>
            </a:pPr>
            <a:r>
              <a:rPr lang="en-US" sz="6000" dirty="0">
                <a:solidFill>
                  <a:srgbClr val="EEECE1"/>
                </a:solidFill>
              </a:rPr>
              <a:t>	</a:t>
            </a:r>
            <a:r>
              <a:rPr lang="en-US" sz="5400" dirty="0">
                <a:solidFill>
                  <a:srgbClr val="EEECE1"/>
                </a:solidFill>
              </a:rPr>
              <a:t>We’re doing fine.</a:t>
            </a:r>
          </a:p>
          <a:p>
            <a:pPr marL="815975" indent="-815975">
              <a:spcAft>
                <a:spcPts val="0"/>
              </a:spcAft>
              <a:buClrTx/>
            </a:pPr>
            <a:r>
              <a:rPr lang="en-US" sz="5400" dirty="0">
                <a:solidFill>
                  <a:srgbClr val="EEECE1"/>
                </a:solidFill>
              </a:rPr>
              <a:t>	Who wouldn’t like our church?</a:t>
            </a:r>
          </a:p>
          <a:p>
            <a:pPr marL="815975" indent="-815975">
              <a:spcAft>
                <a:spcPts val="0"/>
              </a:spcAft>
              <a:buClrTx/>
            </a:pPr>
            <a:r>
              <a:rPr lang="en-US" sz="5400" dirty="0">
                <a:solidFill>
                  <a:srgbClr val="EEECE1"/>
                </a:solidFill>
              </a:rPr>
              <a:t>	We’re a warm and friendly church.</a:t>
            </a:r>
          </a:p>
          <a:p>
            <a:pPr marL="815975" indent="-815975">
              <a:spcAft>
                <a:spcPts val="0"/>
              </a:spcAft>
              <a:buClrTx/>
            </a:pPr>
            <a:r>
              <a:rPr lang="en-US" sz="5400" dirty="0">
                <a:solidFill>
                  <a:srgbClr val="EEECE1"/>
                </a:solidFill>
              </a:rPr>
              <a:t>	</a:t>
            </a:r>
            <a:r>
              <a:rPr lang="en-US" sz="5400" dirty="0" smtClean="0">
                <a:solidFill>
                  <a:srgbClr val="EEECE1"/>
                </a:solidFill>
              </a:rPr>
              <a:t>Problems will work themselves out.</a:t>
            </a:r>
            <a:endParaRPr lang="en-US" sz="5400" dirty="0">
              <a:solidFill>
                <a:srgbClr val="EEECE1"/>
              </a:solidFill>
            </a:endParaRPr>
          </a:p>
          <a:p>
            <a:pPr marL="815975" indent="-815975">
              <a:spcAft>
                <a:spcPts val="0"/>
              </a:spcAft>
              <a:buClrTx/>
            </a:pPr>
            <a:r>
              <a:rPr lang="en-US" sz="5400" dirty="0">
                <a:solidFill>
                  <a:srgbClr val="EEECE1"/>
                </a:solidFill>
              </a:rPr>
              <a:t>If it </a:t>
            </a:r>
            <a:r>
              <a:rPr lang="en-US" sz="5400" dirty="0" err="1">
                <a:solidFill>
                  <a:srgbClr val="EEECE1"/>
                </a:solidFill>
              </a:rPr>
              <a:t>ain’t</a:t>
            </a:r>
            <a:r>
              <a:rPr lang="en-US" sz="5400" dirty="0">
                <a:solidFill>
                  <a:srgbClr val="EEECE1"/>
                </a:solidFill>
              </a:rPr>
              <a:t> broke don’t fix it.</a:t>
            </a:r>
          </a:p>
          <a:p>
            <a:pPr marL="815975" indent="-815975">
              <a:spcAft>
                <a:spcPts val="0"/>
              </a:spcAft>
              <a:buClrTx/>
            </a:pPr>
            <a:r>
              <a:rPr lang="en-US" sz="5400" dirty="0">
                <a:solidFill>
                  <a:srgbClr val="EEECE1"/>
                </a:solidFill>
              </a:rPr>
              <a:t>Don’t rock the boat.</a:t>
            </a:r>
          </a:p>
          <a:p>
            <a:endParaRPr lang="en-US" dirty="0"/>
          </a:p>
        </p:txBody>
      </p:sp>
      <p:sp>
        <p:nvSpPr>
          <p:cNvPr id="144387"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85B8A67C-63A0-6848-9CBB-543D224CCB39}" type="slidenum">
              <a:rPr lang="en-US" sz="2400">
                <a:solidFill>
                  <a:schemeClr val="tx1"/>
                </a:solidFill>
                <a:latin typeface="Calibri" charset="0"/>
                <a:cs typeface="Calibri" charset="0"/>
                <a:sym typeface="Calibri" charset="0"/>
              </a:rPr>
              <a:pPr eaLnBrk="1" hangingPunct="1"/>
              <a:t>71</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19400"/>
            <a:ext cx="21945600" cy="2286000"/>
          </a:xfrm>
        </p:spPr>
        <p:txBody>
          <a:bodyPr/>
          <a:lstStyle/>
          <a:p>
            <a:pPr>
              <a:defRPr/>
            </a:pP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46434" name="Content Placeholder 2"/>
          <p:cNvSpPr>
            <a:spLocks noGrp="1"/>
          </p:cNvSpPr>
          <p:nvPr>
            <p:ph idx="1"/>
          </p:nvPr>
        </p:nvSpPr>
        <p:spPr bwMode="auto">
          <a:xfrm>
            <a:off x="1219200" y="609600"/>
            <a:ext cx="21945600" cy="11642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bodyPr>
          <a:lstStyle/>
          <a:p>
            <a:pPr marL="0" indent="0" algn="ctr">
              <a:buNone/>
            </a:pP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Key </a:t>
            </a:r>
            <a:r>
              <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Statement</a:t>
            </a:r>
          </a:p>
          <a:p>
            <a:pPr marL="0" indent="0" algn="ctr">
              <a:spcBef>
                <a:spcPts val="5100"/>
              </a:spcBef>
              <a:buNone/>
            </a:pPr>
            <a:r>
              <a:rPr lang="en-US" sz="7200" dirty="0"/>
              <a:t>“It doesn’t get much better than this.</a:t>
            </a:r>
            <a:r>
              <a:rPr lang="en-US" sz="7200" dirty="0" smtClean="0"/>
              <a:t>”</a:t>
            </a:r>
            <a:endParaRPr lang="en-US" sz="7200" dirty="0"/>
          </a:p>
          <a:p>
            <a:pPr marL="0" indent="0">
              <a:buNone/>
            </a:pPr>
            <a:endParaRPr lang="en-US" sz="7200" dirty="0"/>
          </a:p>
        </p:txBody>
      </p:sp>
      <p:sp>
        <p:nvSpPr>
          <p:cNvPr id="146435"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B3CAEAC7-329F-1944-9BD2-F08CA225B10E}" type="slidenum">
              <a:rPr lang="en-US" sz="2400">
                <a:solidFill>
                  <a:schemeClr val="tx1"/>
                </a:solidFill>
                <a:latin typeface="Calibri" charset="0"/>
                <a:cs typeface="Calibri" charset="0"/>
                <a:sym typeface="Calibri" charset="0"/>
              </a:rPr>
              <a:pPr eaLnBrk="1" hangingPunct="1"/>
              <a:t>72</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Key Verse</a:t>
            </a:r>
          </a:p>
          <a:p>
            <a:pPr marL="0" indent="0">
              <a:spcBef>
                <a:spcPts val="5100"/>
              </a:spcBef>
              <a:spcAft>
                <a:spcPts val="0"/>
              </a:spcAft>
              <a:buNone/>
            </a:pPr>
            <a:r>
              <a:rPr lang="en-US" sz="6600" b="1" dirty="0"/>
              <a:t>Deut. 8:12 </a:t>
            </a:r>
            <a:r>
              <a:rPr lang="en-US" sz="6600" dirty="0"/>
              <a:t>For </a:t>
            </a:r>
            <a:r>
              <a:rPr lang="en-US" sz="6600" i="1" u="sng" dirty="0"/>
              <a:t>when you have become full and prosperous </a:t>
            </a:r>
            <a:r>
              <a:rPr lang="en-US" sz="6600" dirty="0"/>
              <a:t>and have built fine homes to live in, </a:t>
            </a:r>
            <a:r>
              <a:rPr lang="en-US" sz="6600" b="1" dirty="0"/>
              <a:t>13 </a:t>
            </a:r>
            <a:r>
              <a:rPr lang="en-US" sz="6600" dirty="0"/>
              <a:t>and when your flocks and herds have become very large and your silver and gold have multiplied along with everything else, </a:t>
            </a:r>
            <a:r>
              <a:rPr lang="en-US" sz="6600" i="1" u="sng" dirty="0"/>
              <a:t>be careful</a:t>
            </a:r>
            <a:r>
              <a:rPr lang="en-US" sz="6600" dirty="0"/>
              <a:t>! </a:t>
            </a:r>
            <a:r>
              <a:rPr lang="en-US" sz="6600" b="1" dirty="0"/>
              <a:t>14 </a:t>
            </a:r>
            <a:r>
              <a:rPr lang="en-US" sz="6600" i="1" u="sng" dirty="0"/>
              <a:t>Do not become proud at that time and forget the Lord your God</a:t>
            </a:r>
            <a:r>
              <a:rPr lang="en-US" sz="6600" dirty="0"/>
              <a:t>, who rescued you from slavery in the land of Egypt…. </a:t>
            </a:r>
            <a:r>
              <a:rPr lang="en-US" sz="6600" b="1" dirty="0"/>
              <a:t>18 </a:t>
            </a:r>
            <a:r>
              <a:rPr lang="en-US" sz="6600" dirty="0"/>
              <a:t>Remember the Lord your God. </a:t>
            </a:r>
            <a:r>
              <a:rPr lang="en-US" sz="6600" i="1" u="sng" dirty="0"/>
              <a:t>He is the one who gives you power to be successful</a:t>
            </a:r>
            <a:r>
              <a:rPr lang="en-US" sz="6600" dirty="0"/>
              <a:t>…” </a:t>
            </a:r>
          </a:p>
          <a:p>
            <a:endParaRPr lang="en-US" dirty="0"/>
          </a:p>
        </p:txBody>
      </p:sp>
      <p:sp>
        <p:nvSpPr>
          <p:cNvPr id="4" name="Slide Number Placeholder 3"/>
          <p:cNvSpPr>
            <a:spLocks noGrp="1"/>
          </p:cNvSpPr>
          <p:nvPr>
            <p:ph type="sldNum" sz="quarter" idx="10"/>
          </p:nvPr>
        </p:nvSpPr>
        <p:spPr/>
        <p:txBody>
          <a:bodyPr/>
          <a:lstStyle/>
          <a:p>
            <a:pPr>
              <a:defRPr/>
            </a:pPr>
            <a:fld id="{9C25095B-000F-E14B-BC83-0EBEF0EDD01D}" type="slidenum">
              <a:rPr lang="en-US" smtClean="0"/>
              <a:pPr>
                <a:defRPr/>
              </a:pPr>
              <a:t>73</a:t>
            </a:fld>
            <a:endParaRPr lang="en-US"/>
          </a:p>
        </p:txBody>
      </p:sp>
    </p:spTree>
    <p:extLst>
      <p:ext uri="{BB962C8B-B14F-4D97-AF65-F5344CB8AC3E}">
        <p14:creationId xmlns:p14="http://schemas.microsoft.com/office/powerpoint/2010/main" val="383107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a:t>
            </a:r>
            <a:r>
              <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Risk </a:t>
            </a:r>
            <a:r>
              <a:rPr lang="en-US"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Church”</a:t>
            </a:r>
            <a:r>
              <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br>
              <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Life Cycle: Maintenance</a:t>
            </a:r>
            <a:endParaRPr lang="en-US" sz="6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4514"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a:buFont typeface="Arial" charset="0"/>
              <a:buNone/>
              <a:defRPr/>
            </a:pPr>
            <a:r>
              <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rPr>
              <a:t>General </a:t>
            </a: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charset="0"/>
                <a:ea typeface="ヒラギノ角ゴ ProN W3" charset="0"/>
                <a:cs typeface="Arial Narrow" charset="0"/>
              </a:rPr>
              <a:t>Characteristics</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marL="0" indent="0">
              <a:buNone/>
            </a:pPr>
            <a:r>
              <a:rPr lang="en-US"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People</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sporadically</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1080000" indent="-540000">
              <a:buClrTx/>
            </a:pPr>
            <a:r>
              <a:rPr lang="en-US" sz="6000" dirty="0" smtClean="0"/>
              <a:t>coming </a:t>
            </a:r>
            <a:r>
              <a:rPr lang="en-US" sz="6000" dirty="0"/>
              <a:t>to Christ</a:t>
            </a:r>
          </a:p>
          <a:p>
            <a:pPr marL="1080000" indent="-540000">
              <a:buClrTx/>
            </a:pPr>
            <a:r>
              <a:rPr lang="en-US" sz="6000" dirty="0" smtClean="0"/>
              <a:t>integrating </a:t>
            </a:r>
            <a:r>
              <a:rPr lang="en-US" sz="6000" dirty="0"/>
              <a:t>scripture into life and ministry</a:t>
            </a:r>
          </a:p>
          <a:p>
            <a:pPr marL="1080000" indent="-540000">
              <a:buClrTx/>
            </a:pPr>
            <a:r>
              <a:rPr lang="en-US" sz="6000" dirty="0" smtClean="0"/>
              <a:t>engaging </a:t>
            </a:r>
            <a:r>
              <a:rPr lang="en-US" sz="6000" dirty="0"/>
              <a:t>God in worship</a:t>
            </a:r>
          </a:p>
          <a:p>
            <a:pPr marL="1080000" indent="-540000">
              <a:buClrTx/>
            </a:pPr>
            <a:r>
              <a:rPr lang="en-US" sz="6000" dirty="0" smtClean="0"/>
              <a:t>growing </a:t>
            </a:r>
            <a:r>
              <a:rPr lang="en-US" sz="6000" dirty="0"/>
              <a:t>in Christ</a:t>
            </a:r>
          </a:p>
          <a:p>
            <a:pPr marL="1080000" indent="-540000">
              <a:buClrTx/>
            </a:pPr>
            <a:r>
              <a:rPr lang="en-US" sz="6000" dirty="0" smtClean="0"/>
              <a:t>serving </a:t>
            </a:r>
            <a:r>
              <a:rPr lang="en-US" sz="6000" dirty="0"/>
              <a:t>with their gifts</a:t>
            </a:r>
          </a:p>
          <a:p>
            <a:pPr marL="1080000" indent="-540000">
              <a:buClrTx/>
            </a:pPr>
            <a:r>
              <a:rPr lang="en-US" sz="6000" dirty="0" smtClean="0"/>
              <a:t>loving </a:t>
            </a:r>
            <a:r>
              <a:rPr lang="en-US" sz="6000" dirty="0"/>
              <a:t>and caring for each other</a:t>
            </a:r>
          </a:p>
          <a:p>
            <a:pPr marL="1080000" indent="-540000">
              <a:buClrTx/>
            </a:pPr>
            <a:r>
              <a:rPr lang="en-US" sz="6000" dirty="0" smtClean="0"/>
              <a:t>rallying </a:t>
            </a:r>
            <a:r>
              <a:rPr lang="en-US" sz="6000" dirty="0"/>
              <a:t>around a compelling vision</a:t>
            </a:r>
          </a:p>
          <a:p>
            <a:pPr marL="0" indent="0">
              <a:buNone/>
            </a:pPr>
            <a:r>
              <a:rPr lang="en-US" sz="6000" dirty="0"/>
              <a:t>	</a:t>
            </a:r>
            <a:r>
              <a:rPr lang="en-US" sz="6000" dirty="0" smtClean="0">
                <a:latin typeface="Arial Narrow" charset="0"/>
                <a:ea typeface="ヒラギノ角ゴ ProN W3" charset="0"/>
                <a:cs typeface="Arial Narrow" charset="0"/>
              </a:rPr>
              <a:t>.</a:t>
            </a:r>
            <a:endParaRPr lang="en-US" sz="6000" dirty="0">
              <a:latin typeface="Arial Narrow" charset="0"/>
              <a:ea typeface="ヒラギノ角ゴ ProN W3" charset="0"/>
              <a:cs typeface="Arial Narrow" charset="0"/>
            </a:endParaRPr>
          </a:p>
          <a:p>
            <a:pPr marL="0" indent="0">
              <a:buNone/>
              <a:defRPr/>
            </a:pPr>
            <a:endParaRPr lang="en-US" dirty="0">
              <a:latin typeface="Arial Narrow" charset="0"/>
              <a:ea typeface="ヒラギノ角ゴ ProN W3" charset="0"/>
              <a:cs typeface="Arial Narrow" charset="0"/>
            </a:endParaRPr>
          </a:p>
        </p:txBody>
      </p:sp>
      <p:sp>
        <p:nvSpPr>
          <p:cNvPr id="148483"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C657BA0C-2C49-2949-9B86-1F199FF68CA6}" type="slidenum">
              <a:rPr lang="en-US" sz="2400">
                <a:solidFill>
                  <a:schemeClr val="tx1"/>
                </a:solidFill>
                <a:latin typeface="Calibri" charset="0"/>
                <a:cs typeface="Calibri" charset="0"/>
                <a:sym typeface="Calibri" charset="0"/>
              </a:rPr>
              <a:pPr eaLnBrk="1" hangingPunct="1"/>
              <a:t>74</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General Characteristics Cont’d</a:t>
            </a:r>
            <a:endParaRPr lang="en-US" sz="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Content Placeholder 2"/>
          <p:cNvSpPr>
            <a:spLocks noGrp="1"/>
          </p:cNvSpPr>
          <p:nvPr>
            <p:ph idx="1"/>
          </p:nvPr>
        </p:nvSpPr>
        <p:spPr>
          <a:xfrm>
            <a:off x="1219200" y="1828800"/>
            <a:ext cx="21945600" cy="10423525"/>
          </a:xfrm>
        </p:spPr>
        <p:txBody>
          <a:bodyPr/>
          <a:lstStyle/>
          <a:p>
            <a:pPr marL="0" indent="0">
              <a:buNone/>
            </a:pPr>
            <a:r>
              <a:rPr lang="en-US" sz="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People </a:t>
            </a:r>
            <a:r>
              <a:rPr lang="en-US" sz="8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sporadically</a:t>
            </a:r>
            <a:r>
              <a:rPr lang="en-US"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p>
          <a:p>
            <a:pPr marL="1080000" indent="-540000">
              <a:buClrTx/>
            </a:pPr>
            <a:r>
              <a:rPr lang="en-US" sz="6000" dirty="0" smtClean="0"/>
              <a:t>praying </a:t>
            </a:r>
            <a:r>
              <a:rPr lang="en-US" sz="6000" dirty="0"/>
              <a:t>together</a:t>
            </a:r>
          </a:p>
          <a:p>
            <a:pPr marL="1080000" indent="-540000">
              <a:buClrTx/>
            </a:pPr>
            <a:r>
              <a:rPr lang="en-US" sz="6000" dirty="0" smtClean="0"/>
              <a:t>working </a:t>
            </a:r>
            <a:r>
              <a:rPr lang="en-US" sz="6000" dirty="0"/>
              <a:t>collaboratively with other ministries</a:t>
            </a:r>
          </a:p>
          <a:p>
            <a:pPr marL="1080000" indent="-540000">
              <a:buClrTx/>
            </a:pPr>
            <a:r>
              <a:rPr lang="en-US" sz="6000" dirty="0" smtClean="0"/>
              <a:t>trusting </a:t>
            </a:r>
            <a:r>
              <a:rPr lang="en-US" sz="6000" dirty="0"/>
              <a:t>one another and working in harmony</a:t>
            </a:r>
          </a:p>
          <a:p>
            <a:pPr marL="1080000" indent="-540000">
              <a:buClrTx/>
            </a:pPr>
            <a:r>
              <a:rPr lang="en-US" sz="6000" dirty="0" smtClean="0"/>
              <a:t>living </a:t>
            </a:r>
            <a:r>
              <a:rPr lang="en-US" sz="6000" dirty="0"/>
              <a:t>and giving generously and sacrificially</a:t>
            </a:r>
          </a:p>
          <a:p>
            <a:pPr marL="1080000" indent="-540000">
              <a:buClrTx/>
            </a:pPr>
            <a:r>
              <a:rPr lang="en-US" sz="6000" dirty="0" smtClean="0"/>
              <a:t>helping </a:t>
            </a:r>
            <a:r>
              <a:rPr lang="en-US" sz="6000" dirty="0"/>
              <a:t>hurting people</a:t>
            </a:r>
          </a:p>
          <a:p>
            <a:pPr marL="1080000" indent="-540000">
              <a:buClrTx/>
            </a:pPr>
            <a:r>
              <a:rPr lang="en-US" sz="6000" dirty="0" smtClean="0"/>
              <a:t>living </a:t>
            </a:r>
            <a:r>
              <a:rPr lang="en-US" sz="6000" dirty="0"/>
              <a:t>with a sense of hunger for God</a:t>
            </a:r>
          </a:p>
          <a:p>
            <a:pPr marL="1080000" indent="-540000">
              <a:buClrTx/>
            </a:pPr>
            <a:r>
              <a:rPr lang="en-US" sz="6000" dirty="0" smtClean="0"/>
              <a:t>the </a:t>
            </a:r>
            <a:r>
              <a:rPr lang="en-US" sz="6000" dirty="0"/>
              <a:t>people believing in the leaders and the leaders believing in the people</a:t>
            </a:r>
          </a:p>
          <a:p>
            <a:pPr marL="1080000" indent="-540000">
              <a:buClrTx/>
            </a:pPr>
            <a:r>
              <a:rPr lang="en-US" sz="6000" dirty="0" smtClean="0"/>
              <a:t>working </a:t>
            </a:r>
            <a:r>
              <a:rPr lang="en-US" sz="6000" dirty="0"/>
              <a:t>through conflict constructively</a:t>
            </a:r>
          </a:p>
          <a:p>
            <a:pPr marL="1080000" indent="-540000">
              <a:buClrTx/>
            </a:pPr>
            <a:r>
              <a:rPr lang="en-US" sz="6000" dirty="0" smtClean="0"/>
              <a:t>Accepts evaluation </a:t>
            </a:r>
            <a:r>
              <a:rPr lang="en-US" sz="6000" dirty="0"/>
              <a:t>as normal and natural</a:t>
            </a:r>
          </a:p>
        </p:txBody>
      </p:sp>
      <p:sp>
        <p:nvSpPr>
          <p:cNvPr id="150531"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06C7D354-7A21-E246-A777-CF0A54C2DBF9}" type="slidenum">
              <a:rPr lang="en-US" sz="2400">
                <a:solidFill>
                  <a:schemeClr val="tx1"/>
                </a:solidFill>
                <a:latin typeface="Calibri" charset="0"/>
                <a:cs typeface="Calibri" charset="0"/>
                <a:sym typeface="Calibri" charset="0"/>
              </a:rPr>
              <a:pPr eaLnBrk="1" hangingPunct="1"/>
              <a:t>75</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At Risk Church” </a:t>
            </a:r>
            <a:br>
              <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sz="6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Life Cycle: Maintenance</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sz="half" idx="2"/>
          </p:nvPr>
        </p:nvSpPr>
        <p:spPr/>
        <p:txBody>
          <a:bodyPr/>
          <a:lstStyle/>
          <a:p>
            <a:pPr marL="0" indent="0">
              <a:buNone/>
            </a:pPr>
            <a:r>
              <a:rPr lang="en-US" sz="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General feelings…</a:t>
            </a:r>
          </a:p>
          <a:p>
            <a:pPr marL="1541463" indent="-996950">
              <a:buClrTx/>
            </a:pPr>
            <a:r>
              <a:rPr lang="en-US" sz="5400" dirty="0" smtClean="0">
                <a:solidFill>
                  <a:srgbClr val="EEECE1"/>
                </a:solidFill>
              </a:rPr>
              <a:t>Anxious</a:t>
            </a:r>
            <a:endParaRPr lang="en-US" sz="5400" dirty="0">
              <a:solidFill>
                <a:srgbClr val="EEECE1"/>
              </a:solidFill>
            </a:endParaRPr>
          </a:p>
          <a:p>
            <a:pPr marL="1541463" indent="-996950">
              <a:buClrTx/>
            </a:pPr>
            <a:r>
              <a:rPr lang="en-US" sz="5400" dirty="0" smtClean="0">
                <a:solidFill>
                  <a:srgbClr val="EEECE1"/>
                </a:solidFill>
              </a:rPr>
              <a:t>Inadequate</a:t>
            </a:r>
            <a:endParaRPr lang="en-US" sz="5400" dirty="0">
              <a:solidFill>
                <a:srgbClr val="EEECE1"/>
              </a:solidFill>
            </a:endParaRPr>
          </a:p>
          <a:p>
            <a:pPr marL="1541463" indent="-996950">
              <a:buClrTx/>
            </a:pPr>
            <a:r>
              <a:rPr lang="en-US" sz="5400" dirty="0" smtClean="0">
                <a:solidFill>
                  <a:srgbClr val="EEECE1"/>
                </a:solidFill>
              </a:rPr>
              <a:t>Fearful</a:t>
            </a:r>
            <a:endParaRPr lang="en-US" sz="5400" dirty="0">
              <a:solidFill>
                <a:srgbClr val="EEECE1"/>
              </a:solidFill>
            </a:endParaRPr>
          </a:p>
          <a:p>
            <a:pPr marL="1541463" indent="-996950">
              <a:buClrTx/>
            </a:pPr>
            <a:r>
              <a:rPr lang="en-US" sz="5400" dirty="0" smtClean="0">
                <a:solidFill>
                  <a:srgbClr val="EEECE1"/>
                </a:solidFill>
              </a:rPr>
              <a:t>Confused</a:t>
            </a:r>
            <a:endParaRPr lang="en-US" sz="5400" dirty="0">
              <a:solidFill>
                <a:srgbClr val="EEECE1"/>
              </a:solidFill>
            </a:endParaRPr>
          </a:p>
          <a:p>
            <a:pPr marL="1541463" indent="-996950">
              <a:buClrTx/>
            </a:pPr>
            <a:r>
              <a:rPr lang="en-US" sz="5400" dirty="0" smtClean="0">
                <a:solidFill>
                  <a:srgbClr val="EEECE1"/>
                </a:solidFill>
              </a:rPr>
              <a:t>Insecure</a:t>
            </a:r>
          </a:p>
          <a:p>
            <a:pPr marL="1541463" indent="-996950">
              <a:buClrTx/>
            </a:pPr>
            <a:r>
              <a:rPr lang="en-US" sz="5400" dirty="0" smtClean="0">
                <a:solidFill>
                  <a:srgbClr val="EEECE1"/>
                </a:solidFill>
              </a:rPr>
              <a:t>Fight or Flight</a:t>
            </a:r>
            <a:endParaRPr lang="en-US" sz="5400" dirty="0">
              <a:solidFill>
                <a:srgbClr val="EEECE1"/>
              </a:solidFill>
            </a:endParaRPr>
          </a:p>
          <a:p>
            <a:pPr>
              <a:defRPr/>
            </a:pPr>
            <a:endParaRPr lang="en-US" dirty="0"/>
          </a:p>
        </p:txBody>
      </p:sp>
      <p:sp>
        <p:nvSpPr>
          <p:cNvPr id="6" name="Content Placeholder 5"/>
          <p:cNvSpPr>
            <a:spLocks noGrp="1"/>
          </p:cNvSpPr>
          <p:nvPr>
            <p:ph sz="quarter" idx="4"/>
          </p:nvPr>
        </p:nvSpPr>
        <p:spPr/>
        <p:txBody>
          <a:bodyPr/>
          <a:lstStyle/>
          <a:p>
            <a:pPr marL="0" indent="0">
              <a:buNone/>
            </a:pPr>
            <a:r>
              <a:rPr lang="en-US" sz="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General comments…</a:t>
            </a:r>
          </a:p>
          <a:p>
            <a:pPr marL="1080000" indent="-540000">
              <a:buClrTx/>
            </a:pPr>
            <a:r>
              <a:rPr lang="en-US" sz="5400" dirty="0" smtClean="0">
                <a:solidFill>
                  <a:srgbClr val="EEECE1"/>
                </a:solidFill>
              </a:rPr>
              <a:t>We </a:t>
            </a:r>
            <a:r>
              <a:rPr lang="en-US" sz="5400" dirty="0">
                <a:solidFill>
                  <a:srgbClr val="EEECE1"/>
                </a:solidFill>
              </a:rPr>
              <a:t>are on a trajectory that we do not feel good about.</a:t>
            </a:r>
          </a:p>
          <a:p>
            <a:pPr marL="1080000" indent="-540000">
              <a:buClrTx/>
            </a:pPr>
            <a:r>
              <a:rPr lang="en-US" sz="5400" dirty="0" smtClean="0">
                <a:solidFill>
                  <a:srgbClr val="EEECE1"/>
                </a:solidFill>
              </a:rPr>
              <a:t>Why </a:t>
            </a:r>
            <a:r>
              <a:rPr lang="en-US" sz="5400" dirty="0">
                <a:solidFill>
                  <a:srgbClr val="EEECE1"/>
                </a:solidFill>
              </a:rPr>
              <a:t>are people leaving?</a:t>
            </a:r>
          </a:p>
          <a:p>
            <a:pPr marL="1080000" indent="-540000">
              <a:buClrTx/>
            </a:pPr>
            <a:r>
              <a:rPr lang="en-US" sz="5400" dirty="0" smtClean="0">
                <a:solidFill>
                  <a:srgbClr val="EEECE1"/>
                </a:solidFill>
              </a:rPr>
              <a:t>Something </a:t>
            </a:r>
            <a:r>
              <a:rPr lang="en-US" sz="5400" dirty="0">
                <a:solidFill>
                  <a:srgbClr val="EEECE1"/>
                </a:solidFill>
              </a:rPr>
              <a:t>is wrong.</a:t>
            </a:r>
          </a:p>
          <a:p>
            <a:pPr marL="1080000" indent="-540000">
              <a:buClrTx/>
            </a:pPr>
            <a:r>
              <a:rPr lang="en-US" sz="5400" dirty="0" smtClean="0">
                <a:solidFill>
                  <a:srgbClr val="EEECE1"/>
                </a:solidFill>
              </a:rPr>
              <a:t>Things </a:t>
            </a:r>
            <a:r>
              <a:rPr lang="en-US" sz="5400" dirty="0">
                <a:solidFill>
                  <a:srgbClr val="EEECE1"/>
                </a:solidFill>
              </a:rPr>
              <a:t>are not like they used to be.</a:t>
            </a:r>
          </a:p>
          <a:p>
            <a:pPr marL="1080000" indent="-540000">
              <a:buClrTx/>
            </a:pPr>
            <a:r>
              <a:rPr lang="en-US" sz="5400" dirty="0" smtClean="0">
                <a:solidFill>
                  <a:srgbClr val="EEECE1"/>
                </a:solidFill>
              </a:rPr>
              <a:t>We </a:t>
            </a:r>
            <a:r>
              <a:rPr lang="en-US" sz="5400" dirty="0">
                <a:solidFill>
                  <a:srgbClr val="EEECE1"/>
                </a:solidFill>
              </a:rPr>
              <a:t>have to do something.</a:t>
            </a:r>
          </a:p>
          <a:p>
            <a:endParaRPr lang="en-US" sz="5400" dirty="0"/>
          </a:p>
        </p:txBody>
      </p:sp>
      <p:sp>
        <p:nvSpPr>
          <p:cNvPr id="152579"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BB31F905-427F-0D41-99EA-995FB43CFE65}" type="slidenum">
              <a:rPr lang="en-US" sz="2400">
                <a:solidFill>
                  <a:schemeClr val="tx1"/>
                </a:solidFill>
                <a:latin typeface="Calibri" charset="0"/>
                <a:cs typeface="Calibri" charset="0"/>
                <a:sym typeface="Calibri" charset="0"/>
              </a:rPr>
              <a:pPr eaLnBrk="1" hangingPunct="1"/>
              <a:t>76</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marL="0" indent="0" algn="ctr">
              <a:buFont typeface="Arial" charset="0"/>
              <a:buNone/>
              <a:defRPr/>
            </a:pPr>
            <a:r>
              <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Key </a:t>
            </a:r>
            <a:r>
              <a:rPr lang="en-US" sz="8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Statement </a:t>
            </a:r>
            <a:endPar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0" indent="0" algn="ctr">
              <a:buNone/>
            </a:pPr>
            <a:r>
              <a:rPr lang="en-US" sz="7200" dirty="0" smtClean="0"/>
              <a:t>“</a:t>
            </a:r>
            <a:r>
              <a:rPr lang="en-US" sz="7200" dirty="0"/>
              <a:t>Houston, we have a problem.”</a:t>
            </a:r>
          </a:p>
          <a:p>
            <a:pPr marL="0" indent="0">
              <a:buNone/>
            </a:pPr>
            <a:endParaRPr lang="en-US" sz="7200" dirty="0"/>
          </a:p>
          <a:p>
            <a:pPr>
              <a:defRPr/>
            </a:pPr>
            <a:endParaRPr lang="en-US" dirty="0"/>
          </a:p>
        </p:txBody>
      </p:sp>
      <p:sp>
        <p:nvSpPr>
          <p:cNvPr id="154627"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E4374E41-9B83-714F-A1E0-9E5B21CA4F39}" type="slidenum">
              <a:rPr lang="en-US" sz="2400">
                <a:solidFill>
                  <a:schemeClr val="tx1"/>
                </a:solidFill>
                <a:latin typeface="Calibri" charset="0"/>
                <a:cs typeface="Calibri" charset="0"/>
                <a:sym typeface="Calibri" charset="0"/>
              </a:rPr>
              <a:pPr eaLnBrk="1" hangingPunct="1"/>
              <a:t>77</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Clip from </a:t>
            </a:r>
            <a:endParaRPr lang="en-US" dirty="0"/>
          </a:p>
        </p:txBody>
      </p:sp>
      <p:pic>
        <p:nvPicPr>
          <p:cNvPr id="167938" name="Houston, We Have a Problem - Apollo 13 (4 11) Movie CLIP (1995) HD(1).MP4">
            <a:hlinkClick r:id="" action="ppaction://media"/>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8113" y="0"/>
            <a:ext cx="24522113" cy="13793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9"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D7792F64-C856-B248-9CFF-7BFA3ADDECBD}" type="slidenum">
              <a:rPr lang="en-US" sz="2400">
                <a:solidFill>
                  <a:schemeClr val="tx1"/>
                </a:solidFill>
                <a:latin typeface="Calibri" charset="0"/>
                <a:cs typeface="Calibri" charset="0"/>
                <a:sym typeface="Calibri" charset="0"/>
              </a:rPr>
              <a:pPr eaLnBrk="1" hangingPunct="1"/>
              <a:t>78</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8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Key Verse</a:t>
            </a:r>
            <a:endPar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0" indent="0">
              <a:spcBef>
                <a:spcPts val="5100"/>
              </a:spcBef>
              <a:buNone/>
            </a:pPr>
            <a:r>
              <a:rPr lang="en-US" sz="6000" i="1" dirty="0"/>
              <a:t>Proverbs 6:9 How long will you lie there, you sluggard? When will you get up from your sleep? 10 A little sleep, a little slumber, a little folding of the hands to rest—11 and poverty will come on you like a thief and scarcity like an armed man</a:t>
            </a:r>
            <a:r>
              <a:rPr lang="en-US" sz="6000" i="1" dirty="0" smtClean="0"/>
              <a:t>.</a:t>
            </a:r>
            <a:endParaRPr lang="en-US" sz="6000" dirty="0"/>
          </a:p>
          <a:p>
            <a:pPr marL="0" indent="0">
              <a:spcBef>
                <a:spcPts val="5100"/>
              </a:spcBef>
              <a:buNone/>
            </a:pPr>
            <a:r>
              <a:rPr lang="en-US" sz="6000" i="1" dirty="0"/>
              <a:t>2 Chronicles 20:12b (NLT), “…We do not know what to do, but we are looking to you for help.</a:t>
            </a:r>
            <a:r>
              <a:rPr lang="en-US" sz="6000" i="1" dirty="0" smtClean="0"/>
              <a:t>”</a:t>
            </a:r>
            <a:r>
              <a:rPr lang="en-US" sz="6600" b="1" dirty="0"/>
              <a:t> </a:t>
            </a:r>
            <a:endParaRPr lang="en-US" dirty="0"/>
          </a:p>
        </p:txBody>
      </p:sp>
      <p:sp>
        <p:nvSpPr>
          <p:cNvPr id="4" name="Slide Number Placeholder 3"/>
          <p:cNvSpPr>
            <a:spLocks noGrp="1"/>
          </p:cNvSpPr>
          <p:nvPr>
            <p:ph type="sldNum" sz="quarter" idx="10"/>
          </p:nvPr>
        </p:nvSpPr>
        <p:spPr/>
        <p:txBody>
          <a:bodyPr/>
          <a:lstStyle/>
          <a:p>
            <a:pPr>
              <a:defRPr/>
            </a:pPr>
            <a:fld id="{9C25095B-000F-E14B-BC83-0EBEF0EDD01D}" type="slidenum">
              <a:rPr lang="en-US" smtClean="0"/>
              <a:pPr>
                <a:defRPr/>
              </a:pPr>
              <a:t>79</a:t>
            </a:fld>
            <a:endParaRPr lang="en-US"/>
          </a:p>
        </p:txBody>
      </p:sp>
    </p:spTree>
    <p:extLst>
      <p:ext uri="{BB962C8B-B14F-4D97-AF65-F5344CB8AC3E}">
        <p14:creationId xmlns:p14="http://schemas.microsoft.com/office/powerpoint/2010/main" val="14004364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rPr>
              <a:t>Biblical Basis for Planning</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8370" name="Content Placeholder 2"/>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Planning Without God</a:t>
            </a:r>
          </a:p>
          <a:p>
            <a:pPr marL="1798638" indent="-1079500">
              <a:spcBef>
                <a:spcPts val="2500"/>
              </a:spcBef>
              <a:buClrTx/>
              <a:buFont typeface="Calibri" charset="0"/>
              <a:buAutoNum type="arabicPeriod"/>
            </a:pPr>
            <a:r>
              <a:rPr lang="en-US" sz="6600">
                <a:solidFill>
                  <a:schemeClr val="bg1"/>
                </a:solidFill>
                <a:latin typeface="Arial Narrow" charset="0"/>
                <a:ea typeface="ヒラギノ角ゴ ProN W3" charset="0"/>
                <a:cs typeface="Arial Narrow" charset="0"/>
              </a:rPr>
              <a:t>Creation Strategy</a:t>
            </a:r>
          </a:p>
        </p:txBody>
      </p:sp>
      <p:sp>
        <p:nvSpPr>
          <p:cNvPr id="58371" name="Content Placeholder 2"/>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endParaRPr lang="en-US">
              <a:latin typeface="cipher" charset="0"/>
              <a:ea typeface="ヒラギノ角ゴ ProN W3" charset="0"/>
              <a:cs typeface="ヒラギノ角ゴ ProN W3" charset="0"/>
            </a:endParaRPr>
          </a:p>
        </p:txBody>
      </p:sp>
      <p:sp>
        <p:nvSpPr>
          <p:cNvPr id="5837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750CD900-0C07-7C4C-9A30-2E74E72D8784}" type="slidenum">
              <a:rPr lang="en-US" sz="2400">
                <a:solidFill>
                  <a:schemeClr val="tx1"/>
                </a:solidFill>
                <a:latin typeface="Calibri" charset="0"/>
                <a:cs typeface="Calibri" charset="0"/>
                <a:sym typeface="Calibri" charset="0"/>
              </a:rPr>
              <a:pPr eaLnBrk="1" hangingPunct="1"/>
              <a:t>8</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In Crisis Church </a:t>
            </a:r>
            <a:br>
              <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sz="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Church </a:t>
            </a:r>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Stage </a:t>
            </a: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Decline &amp; </a:t>
            </a:r>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Death</a:t>
            </a:r>
          </a:p>
        </p:txBody>
      </p:sp>
      <p:sp>
        <p:nvSpPr>
          <p:cNvPr id="3" name="Content Placeholder 2"/>
          <p:cNvSpPr>
            <a:spLocks noGrp="1"/>
          </p:cNvSpPr>
          <p:nvPr>
            <p:ph idx="1"/>
          </p:nvPr>
        </p:nvSpPr>
        <p:spPr/>
        <p:txBody>
          <a:bodyPr/>
          <a:lstStyle/>
          <a:p>
            <a:pPr marL="0" indent="0" algn="ctr">
              <a:buNone/>
            </a:pP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General </a:t>
            </a:r>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Characteristics</a:t>
            </a:r>
          </a:p>
          <a:p>
            <a:pPr marL="0" indent="0">
              <a:buNone/>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People </a:t>
            </a: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are RARELY…</a:t>
            </a:r>
          </a:p>
          <a:p>
            <a:pPr marL="1800000" indent="-1080000">
              <a:buClrTx/>
            </a:pPr>
            <a:r>
              <a:rPr lang="en-US" sz="6600" dirty="0" smtClean="0"/>
              <a:t>coming </a:t>
            </a:r>
            <a:r>
              <a:rPr lang="en-US" sz="6600" dirty="0"/>
              <a:t>to Christ</a:t>
            </a:r>
          </a:p>
          <a:p>
            <a:pPr marL="1800000" indent="-1080000">
              <a:buClrTx/>
            </a:pPr>
            <a:r>
              <a:rPr lang="en-US" sz="6600" dirty="0" smtClean="0"/>
              <a:t>integrating </a:t>
            </a:r>
            <a:r>
              <a:rPr lang="en-US" sz="6600" dirty="0"/>
              <a:t>scripture into life and ministry</a:t>
            </a:r>
          </a:p>
          <a:p>
            <a:pPr marL="1800000" indent="-1080000">
              <a:buClrTx/>
            </a:pPr>
            <a:r>
              <a:rPr lang="en-US" sz="6600" dirty="0" smtClean="0"/>
              <a:t>engaging </a:t>
            </a:r>
            <a:r>
              <a:rPr lang="en-US" sz="6600" dirty="0"/>
              <a:t>God in worship</a:t>
            </a:r>
          </a:p>
          <a:p>
            <a:pPr marL="1800000" indent="-1080000">
              <a:buClrTx/>
            </a:pPr>
            <a:r>
              <a:rPr lang="en-US" sz="6600" dirty="0" smtClean="0"/>
              <a:t>growing </a:t>
            </a:r>
            <a:r>
              <a:rPr lang="en-US" sz="6600" dirty="0"/>
              <a:t>in Christ</a:t>
            </a:r>
          </a:p>
          <a:p>
            <a:pPr marL="1800000" indent="-1080000">
              <a:buClrTx/>
            </a:pPr>
            <a:r>
              <a:rPr lang="en-US" sz="6600" dirty="0" smtClean="0"/>
              <a:t>serving </a:t>
            </a:r>
            <a:r>
              <a:rPr lang="en-US" sz="6600" dirty="0"/>
              <a:t>with their gifts</a:t>
            </a:r>
          </a:p>
          <a:p>
            <a:pPr marL="1800000" indent="-1080000">
              <a:buClrTx/>
            </a:pPr>
            <a:r>
              <a:rPr lang="en-US" sz="6600" dirty="0" smtClean="0"/>
              <a:t>loving </a:t>
            </a:r>
            <a:r>
              <a:rPr lang="en-US" sz="6600" dirty="0"/>
              <a:t>and caring for each other</a:t>
            </a:r>
          </a:p>
          <a:p>
            <a:pPr marL="1800000" indent="-1080000">
              <a:buClrTx/>
            </a:pPr>
            <a:r>
              <a:rPr lang="en-US" sz="6600" dirty="0" smtClean="0"/>
              <a:t>rallying </a:t>
            </a:r>
            <a:r>
              <a:rPr lang="en-US" sz="6600" dirty="0"/>
              <a:t>around a compelling </a:t>
            </a:r>
            <a:r>
              <a:rPr lang="en-US" sz="6600" dirty="0" smtClean="0"/>
              <a:t>vision</a:t>
            </a:r>
            <a:endParaRPr lang="en-US" sz="6600" dirty="0"/>
          </a:p>
        </p:txBody>
      </p:sp>
      <p:sp>
        <p:nvSpPr>
          <p:cNvPr id="155651"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FEF76A2A-EE28-8043-A818-2788B6502A2D}" type="slidenum">
              <a:rPr lang="en-US" sz="2400">
                <a:solidFill>
                  <a:schemeClr val="tx1"/>
                </a:solidFill>
                <a:latin typeface="Calibri" charset="0"/>
                <a:cs typeface="Calibri" charset="0"/>
                <a:sym typeface="Calibri" charset="0"/>
              </a:rPr>
              <a:pPr eaLnBrk="1" hangingPunct="1"/>
              <a:t>80</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General Characteristics Cont’d… </a:t>
            </a:r>
            <a:endParaRPr lang="en-US"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57698" name="Content Placeholder 2"/>
          <p:cNvSpPr>
            <a:spLocks noGrp="1"/>
          </p:cNvSpPr>
          <p:nvPr>
            <p:ph idx="1"/>
          </p:nvPr>
        </p:nvSpPr>
        <p:spPr bwMode="auto">
          <a:xfrm>
            <a:off x="1219200" y="1981200"/>
            <a:ext cx="21945600" cy="10271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None/>
            </a:pPr>
            <a:r>
              <a:rPr lang="en-US" sz="6000" dirty="0" smtClean="0"/>
              <a:t>People</a:t>
            </a:r>
            <a:r>
              <a:rPr lang="en-US" sz="7200" dirty="0" smtClean="0"/>
              <a:t> </a:t>
            </a:r>
            <a:r>
              <a:rPr lang="en-US" sz="7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rarely</a:t>
            </a:r>
            <a:r>
              <a:rPr lang="en-US" sz="7200" dirty="0" smtClean="0"/>
              <a:t>…</a:t>
            </a:r>
          </a:p>
          <a:p>
            <a:pPr marL="1800000" indent="-1080000">
              <a:buClrTx/>
            </a:pPr>
            <a:r>
              <a:rPr lang="en-US" sz="5400" dirty="0" smtClean="0"/>
              <a:t>praying </a:t>
            </a:r>
            <a:r>
              <a:rPr lang="en-US" sz="5400" dirty="0"/>
              <a:t>together</a:t>
            </a:r>
          </a:p>
          <a:p>
            <a:pPr marL="1800000" indent="-1080000">
              <a:buClrTx/>
            </a:pPr>
            <a:r>
              <a:rPr lang="en-US" sz="5400" dirty="0"/>
              <a:t>working collaboratively with other ministries</a:t>
            </a:r>
          </a:p>
          <a:p>
            <a:pPr marL="1800000" indent="-1080000">
              <a:buClrTx/>
            </a:pPr>
            <a:r>
              <a:rPr lang="en-US" sz="5400" dirty="0"/>
              <a:t>trusting one another and working in harmony</a:t>
            </a:r>
          </a:p>
          <a:p>
            <a:pPr marL="1800000" indent="-1080000">
              <a:buClrTx/>
            </a:pPr>
            <a:r>
              <a:rPr lang="en-US" sz="5400" dirty="0"/>
              <a:t>living and giving generously and sacrificially</a:t>
            </a:r>
          </a:p>
          <a:p>
            <a:pPr marL="1800000" indent="-1080000">
              <a:buClrTx/>
            </a:pPr>
            <a:r>
              <a:rPr lang="en-US" sz="5400" dirty="0"/>
              <a:t>helping hurting people</a:t>
            </a:r>
          </a:p>
          <a:p>
            <a:pPr marL="1800000" indent="-1080000">
              <a:buClrTx/>
            </a:pPr>
            <a:r>
              <a:rPr lang="en-US" sz="5400" dirty="0"/>
              <a:t>living with a sense of hunger for God</a:t>
            </a:r>
          </a:p>
          <a:p>
            <a:pPr marL="1800000" indent="-1080000">
              <a:buClrTx/>
            </a:pPr>
            <a:r>
              <a:rPr lang="en-US" sz="5400" dirty="0"/>
              <a:t>the people believing in the leaders and the leaders believing in the people</a:t>
            </a:r>
          </a:p>
          <a:p>
            <a:pPr marL="1800000" indent="-1080000">
              <a:buClrTx/>
            </a:pPr>
            <a:r>
              <a:rPr lang="en-US" sz="5400" dirty="0"/>
              <a:t>working through conflict constructively</a:t>
            </a:r>
          </a:p>
          <a:p>
            <a:pPr marL="1800000" indent="-1080000">
              <a:buClrTx/>
            </a:pPr>
            <a:r>
              <a:rPr lang="en-US" sz="5400" dirty="0"/>
              <a:t>embracing evaluation as normal and natural</a:t>
            </a:r>
          </a:p>
          <a:p>
            <a:pPr>
              <a:defRPr/>
            </a:pPr>
            <a:endParaRPr lang="en-US" sz="5400" dirty="0"/>
          </a:p>
        </p:txBody>
      </p:sp>
      <p:sp>
        <p:nvSpPr>
          <p:cNvPr id="157699"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2EFDC98C-C3C5-2E42-82D7-85C8D95EDF3F}" type="slidenum">
              <a:rPr lang="en-US" sz="2400">
                <a:solidFill>
                  <a:schemeClr val="tx1"/>
                </a:solidFill>
                <a:latin typeface="Calibri" charset="0"/>
                <a:cs typeface="Calibri" charset="0"/>
                <a:sym typeface="Calibri" charset="0"/>
              </a:rPr>
              <a:pPr eaLnBrk="1" hangingPunct="1"/>
              <a:t>81</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In Crisis Church </a:t>
            </a:r>
            <a:br>
              <a:rPr lang="en-US"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US" sz="6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Life Cycle: </a:t>
            </a:r>
            <a:r>
              <a:rPr lang="en-US"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Decline &amp; </a:t>
            </a:r>
            <a:r>
              <a:rPr lang="en-US" sz="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Death</a:t>
            </a:r>
          </a:p>
        </p:txBody>
      </p:sp>
      <p:sp>
        <p:nvSpPr>
          <p:cNvPr id="5" name="Content Placeholder 4"/>
          <p:cNvSpPr>
            <a:spLocks noGrp="1"/>
          </p:cNvSpPr>
          <p:nvPr>
            <p:ph sz="half" idx="2"/>
          </p:nvPr>
        </p:nvSpPr>
        <p:spPr>
          <a:xfrm>
            <a:off x="1219200" y="3124200"/>
            <a:ext cx="10774363" cy="9128125"/>
          </a:xfrm>
        </p:spPr>
        <p:txBody>
          <a:bodyPr/>
          <a:lstStyle/>
          <a:p>
            <a:pPr marL="0" indent="0">
              <a:buNone/>
            </a:pPr>
            <a:r>
              <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General Feelings…</a:t>
            </a:r>
          </a:p>
          <a:p>
            <a:pPr marL="1080000" indent="-540000">
              <a:buClrTx/>
            </a:pPr>
            <a:r>
              <a:rPr lang="en-US" sz="5400" dirty="0" smtClean="0">
                <a:solidFill>
                  <a:schemeClr val="accent5"/>
                </a:solidFill>
              </a:rPr>
              <a:t>Angry </a:t>
            </a:r>
            <a:r>
              <a:rPr lang="en-US" sz="5400" dirty="0">
                <a:solidFill>
                  <a:schemeClr val="accent5"/>
                </a:solidFill>
              </a:rPr>
              <a:t>and blaming</a:t>
            </a:r>
          </a:p>
          <a:p>
            <a:pPr marL="1080000" indent="-540000">
              <a:buClrTx/>
            </a:pPr>
            <a:r>
              <a:rPr lang="en-US" sz="5400" dirty="0" smtClean="0">
                <a:solidFill>
                  <a:schemeClr val="accent5"/>
                </a:solidFill>
              </a:rPr>
              <a:t>Sullen</a:t>
            </a:r>
            <a:endParaRPr lang="en-US" sz="5400" dirty="0">
              <a:solidFill>
                <a:schemeClr val="accent5"/>
              </a:solidFill>
            </a:endParaRPr>
          </a:p>
          <a:p>
            <a:pPr marL="1080000" indent="-540000">
              <a:buClrTx/>
            </a:pPr>
            <a:r>
              <a:rPr lang="en-US" sz="5400" dirty="0" smtClean="0">
                <a:solidFill>
                  <a:schemeClr val="accent5"/>
                </a:solidFill>
              </a:rPr>
              <a:t>Inferior</a:t>
            </a:r>
            <a:endParaRPr lang="en-US" sz="5400" dirty="0">
              <a:solidFill>
                <a:schemeClr val="accent5"/>
              </a:solidFill>
            </a:endParaRPr>
          </a:p>
          <a:p>
            <a:pPr marL="1080000" indent="-540000">
              <a:buClrTx/>
            </a:pPr>
            <a:r>
              <a:rPr lang="en-US" sz="5400" dirty="0" smtClean="0">
                <a:solidFill>
                  <a:schemeClr val="accent5"/>
                </a:solidFill>
              </a:rPr>
              <a:t>Grief </a:t>
            </a:r>
            <a:r>
              <a:rPr lang="en-US" sz="5400" dirty="0">
                <a:solidFill>
                  <a:schemeClr val="accent5"/>
                </a:solidFill>
              </a:rPr>
              <a:t>and loss</a:t>
            </a:r>
          </a:p>
          <a:p>
            <a:pPr marL="1080000" indent="-540000">
              <a:buClrTx/>
            </a:pPr>
            <a:r>
              <a:rPr lang="en-US" sz="5400" dirty="0" smtClean="0">
                <a:solidFill>
                  <a:schemeClr val="accent5"/>
                </a:solidFill>
              </a:rPr>
              <a:t>Denial</a:t>
            </a:r>
            <a:endParaRPr lang="en-US" sz="5400" dirty="0">
              <a:solidFill>
                <a:schemeClr val="accent5"/>
              </a:solidFill>
            </a:endParaRPr>
          </a:p>
          <a:p>
            <a:pPr marL="1080000" indent="-540000">
              <a:buClrTx/>
            </a:pPr>
            <a:r>
              <a:rPr lang="en-US" sz="5400" dirty="0" smtClean="0">
                <a:solidFill>
                  <a:schemeClr val="accent5"/>
                </a:solidFill>
              </a:rPr>
              <a:t>Betrayed</a:t>
            </a:r>
            <a:endParaRPr lang="en-US" sz="5400" dirty="0">
              <a:solidFill>
                <a:schemeClr val="accent5"/>
              </a:solidFill>
            </a:endParaRPr>
          </a:p>
          <a:p>
            <a:pPr marL="1080000" indent="-540000">
              <a:buClrTx/>
            </a:pPr>
            <a:r>
              <a:rPr lang="en-US" sz="5400" dirty="0" smtClean="0">
                <a:solidFill>
                  <a:schemeClr val="accent5"/>
                </a:solidFill>
              </a:rPr>
              <a:t>Defeated</a:t>
            </a:r>
            <a:endParaRPr lang="en-US" sz="5400" dirty="0">
              <a:solidFill>
                <a:schemeClr val="accent5"/>
              </a:solidFill>
            </a:endParaRPr>
          </a:p>
          <a:p>
            <a:pPr marL="1080000" indent="-540000">
              <a:buClrTx/>
            </a:pPr>
            <a:r>
              <a:rPr lang="en-US" sz="5400" dirty="0">
                <a:solidFill>
                  <a:srgbClr val="F5F4ED"/>
                </a:solidFill>
                <a:ea typeface="ヒラギノ角ゴ ProN W3" charset="0"/>
                <a:cs typeface="Arial Narrow" charset="0"/>
              </a:rPr>
              <a:t>Discouragement and hopelessness is prevalent</a:t>
            </a:r>
            <a:r>
              <a:rPr lang="en-US" sz="5400" dirty="0">
                <a:ea typeface="ヒラギノ角ゴ ProN W3" charset="0"/>
                <a:cs typeface="Arial Narrow" charset="0"/>
              </a:rPr>
              <a:t>, </a:t>
            </a:r>
            <a:endParaRPr lang="en-US" sz="5400" dirty="0">
              <a:solidFill>
                <a:schemeClr val="accent5"/>
              </a:solidFill>
            </a:endParaRPr>
          </a:p>
        </p:txBody>
      </p:sp>
      <p:sp>
        <p:nvSpPr>
          <p:cNvPr id="7" name="Content Placeholder 6"/>
          <p:cNvSpPr>
            <a:spLocks noGrp="1"/>
          </p:cNvSpPr>
          <p:nvPr>
            <p:ph sz="quarter" idx="4"/>
          </p:nvPr>
        </p:nvSpPr>
        <p:spPr>
          <a:xfrm>
            <a:off x="12387263" y="3124200"/>
            <a:ext cx="11996737" cy="9128125"/>
          </a:xfrm>
        </p:spPr>
        <p:txBody>
          <a:bodyPr/>
          <a:lstStyle/>
          <a:p>
            <a:pPr marL="540000" indent="0">
              <a:buClr>
                <a:schemeClr val="accent1"/>
              </a:buClr>
              <a:buNone/>
            </a:pPr>
            <a:r>
              <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General Comments…</a:t>
            </a:r>
          </a:p>
          <a:p>
            <a:pPr marL="1080000" indent="-540000">
              <a:buClr>
                <a:schemeClr val="accent1"/>
              </a:buClr>
            </a:pPr>
            <a:r>
              <a:rPr lang="en-US" sz="5400" dirty="0">
                <a:solidFill>
                  <a:srgbClr val="F5F4ED"/>
                </a:solidFill>
              </a:rPr>
              <a:t>Why even bother?</a:t>
            </a:r>
          </a:p>
          <a:p>
            <a:pPr marL="1080000" indent="-540000">
              <a:buClr>
                <a:schemeClr val="accent1"/>
              </a:buClr>
            </a:pPr>
            <a:r>
              <a:rPr lang="en-US" sz="5400" dirty="0" smtClean="0">
                <a:solidFill>
                  <a:srgbClr val="F5F4ED"/>
                </a:solidFill>
              </a:rPr>
              <a:t>We must protect and defend.</a:t>
            </a:r>
            <a:endParaRPr lang="en-US" sz="5400" dirty="0">
              <a:solidFill>
                <a:srgbClr val="F5F4ED"/>
              </a:solidFill>
            </a:endParaRPr>
          </a:p>
          <a:p>
            <a:pPr marL="1080000" indent="-540000">
              <a:buClr>
                <a:schemeClr val="accent1"/>
              </a:buClr>
            </a:pPr>
            <a:r>
              <a:rPr lang="en-US" sz="5400" dirty="0">
                <a:solidFill>
                  <a:srgbClr val="F5F4ED"/>
                </a:solidFill>
              </a:rPr>
              <a:t>If we only had _____ (fill in the blank) we would grow again.</a:t>
            </a:r>
          </a:p>
          <a:p>
            <a:pPr marL="1080000" indent="-540000">
              <a:buClr>
                <a:schemeClr val="accent1"/>
              </a:buClr>
            </a:pPr>
            <a:r>
              <a:rPr lang="en-US" sz="5400" dirty="0" smtClean="0">
                <a:solidFill>
                  <a:srgbClr val="F5F4ED"/>
                </a:solidFill>
              </a:rPr>
              <a:t>Remember </a:t>
            </a:r>
            <a:r>
              <a:rPr lang="en-US" sz="5400" dirty="0">
                <a:solidFill>
                  <a:srgbClr val="F5F4ED"/>
                </a:solidFill>
              </a:rPr>
              <a:t>the good old days?</a:t>
            </a:r>
          </a:p>
          <a:p>
            <a:pPr marL="1080000" indent="-540000">
              <a:buClr>
                <a:schemeClr val="accent1"/>
              </a:buClr>
            </a:pPr>
            <a:r>
              <a:rPr lang="en-US" sz="5400" dirty="0">
                <a:solidFill>
                  <a:srgbClr val="F5F4ED"/>
                </a:solidFill>
              </a:rPr>
              <a:t>How will we survive this?</a:t>
            </a:r>
          </a:p>
          <a:p>
            <a:pPr marL="1080000" indent="-540000">
              <a:buClr>
                <a:schemeClr val="accent1"/>
              </a:buClr>
            </a:pPr>
            <a:r>
              <a:rPr lang="en-US" sz="5400" dirty="0">
                <a:solidFill>
                  <a:srgbClr val="F5F4ED"/>
                </a:solidFill>
              </a:rPr>
              <a:t>The pastor needs to go.</a:t>
            </a:r>
          </a:p>
          <a:p>
            <a:pPr marL="1080000" indent="-540000">
              <a:buClr>
                <a:schemeClr val="accent1"/>
              </a:buClr>
            </a:pPr>
            <a:r>
              <a:rPr lang="en-US" sz="5400" dirty="0">
                <a:solidFill>
                  <a:srgbClr val="F5F4ED"/>
                </a:solidFill>
              </a:rPr>
              <a:t>Where are all the young people?</a:t>
            </a:r>
          </a:p>
          <a:p>
            <a:endParaRPr lang="en-US" sz="5400" dirty="0"/>
          </a:p>
        </p:txBody>
      </p:sp>
      <p:sp>
        <p:nvSpPr>
          <p:cNvPr id="158723"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C06C386D-9CA4-CC48-A70F-B1F4DB0803C4}" type="slidenum">
              <a:rPr lang="en-US" sz="2400">
                <a:solidFill>
                  <a:schemeClr val="tx1"/>
                </a:solidFill>
                <a:latin typeface="Calibri" charset="0"/>
                <a:cs typeface="Calibri" charset="0"/>
                <a:sym typeface="Calibri" charset="0"/>
              </a:rPr>
              <a:pPr eaLnBrk="1" hangingPunct="1"/>
              <a:t>82</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sz="6000" dirty="0"/>
          </a:p>
        </p:txBody>
      </p:sp>
      <p:sp>
        <p:nvSpPr>
          <p:cNvPr id="3" name="Content Placeholder 2"/>
          <p:cNvSpPr>
            <a:spLocks noGrp="1"/>
          </p:cNvSpPr>
          <p:nvPr>
            <p:ph idx="1"/>
          </p:nvPr>
        </p:nvSpPr>
        <p:spPr/>
        <p:txBody>
          <a:bodyPr/>
          <a:lstStyle/>
          <a:p>
            <a:pPr marL="0" indent="0" algn="ctr">
              <a:buNone/>
            </a:pPr>
            <a:r>
              <a:rPr lang="en-US" sz="8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Key </a:t>
            </a:r>
            <a:r>
              <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Statement</a:t>
            </a:r>
          </a:p>
          <a:p>
            <a:pPr marL="0" indent="0" algn="ctr">
              <a:spcBef>
                <a:spcPts val="5100"/>
              </a:spcBef>
              <a:buNone/>
            </a:pPr>
            <a:r>
              <a:rPr lang="en-US" sz="7200" dirty="0"/>
              <a:t>“Things are not like they were in the good old days.”</a:t>
            </a:r>
          </a:p>
          <a:p>
            <a:pPr marL="0" indent="0">
              <a:buNone/>
            </a:pPr>
            <a:endParaRPr lang="en-US" sz="7200" dirty="0"/>
          </a:p>
          <a:p>
            <a:pPr marL="0" indent="0">
              <a:buFont typeface="Arial" charset="0"/>
              <a:buNone/>
              <a:defRPr/>
            </a:pPr>
            <a:endParaRPr lang="en-US" dirty="0"/>
          </a:p>
          <a:p>
            <a:pPr>
              <a:defRPr/>
            </a:pPr>
            <a:endParaRPr lang="en-US" dirty="0"/>
          </a:p>
        </p:txBody>
      </p:sp>
      <p:sp>
        <p:nvSpPr>
          <p:cNvPr id="159747"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F1F7B90D-DFF7-C743-BA61-6FE77646450D}" type="slidenum">
              <a:rPr lang="en-US" sz="2400">
                <a:solidFill>
                  <a:schemeClr val="tx1"/>
                </a:solidFill>
                <a:latin typeface="Calibri" charset="0"/>
                <a:cs typeface="Calibri" charset="0"/>
                <a:sym typeface="Calibri" charset="0"/>
              </a:rPr>
              <a:pPr eaLnBrk="1" hangingPunct="1"/>
              <a:t>83</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Key Verse</a:t>
            </a:r>
            <a:br>
              <a:rPr lang="en-US" sz="8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endParaRPr lang="en-US" dirty="0"/>
          </a:p>
        </p:txBody>
      </p:sp>
      <p:sp>
        <p:nvSpPr>
          <p:cNvPr id="3" name="Content Placeholder 2"/>
          <p:cNvSpPr>
            <a:spLocks noGrp="1"/>
          </p:cNvSpPr>
          <p:nvPr>
            <p:ph idx="1"/>
          </p:nvPr>
        </p:nvSpPr>
        <p:spPr/>
        <p:txBody>
          <a:bodyPr/>
          <a:lstStyle/>
          <a:p>
            <a:pPr marL="0" indent="0">
              <a:spcBef>
                <a:spcPts val="5100"/>
              </a:spcBef>
              <a:buNone/>
            </a:pPr>
            <a:r>
              <a:rPr lang="en-US" sz="6600" b="1" dirty="0" smtClean="0"/>
              <a:t>Ezekiel </a:t>
            </a:r>
            <a:r>
              <a:rPr lang="en-US" sz="6600" b="1" dirty="0"/>
              <a:t>37:3 </a:t>
            </a:r>
            <a:r>
              <a:rPr lang="en-US" sz="6600" dirty="0"/>
              <a:t>He asked me, “Son of man, can these bones live?” I said, “Sovereign Lord, you alone know.” </a:t>
            </a:r>
            <a:r>
              <a:rPr lang="en-US" sz="6600" b="1" dirty="0"/>
              <a:t>4 </a:t>
            </a:r>
            <a:r>
              <a:rPr lang="en-US" sz="6600" dirty="0"/>
              <a:t>Then he said to me, “Prophesy to these bones and say to them, ‘Dry bones, hear the word of the Lord! </a:t>
            </a:r>
            <a:r>
              <a:rPr lang="en-US" sz="6600" b="1" dirty="0"/>
              <a:t>5 </a:t>
            </a:r>
            <a:r>
              <a:rPr lang="en-US" sz="6600" dirty="0"/>
              <a:t>This is what the Sovereign Lord says to these bones: I will make breath enter you, and you will come to life. </a:t>
            </a:r>
            <a:r>
              <a:rPr lang="en-US" sz="6600" b="1" dirty="0"/>
              <a:t>6 </a:t>
            </a:r>
            <a:r>
              <a:rPr lang="en-US" sz="6600" dirty="0"/>
              <a:t>I will attach tendons to you and make flesh come upon you and cover you with skin; I will put breath in you, and you will come to life. Then you will know that I am the Lord.’”</a:t>
            </a:r>
          </a:p>
          <a:p>
            <a:endParaRPr lang="en-US" dirty="0"/>
          </a:p>
        </p:txBody>
      </p:sp>
      <p:sp>
        <p:nvSpPr>
          <p:cNvPr id="4" name="Slide Number Placeholder 3"/>
          <p:cNvSpPr>
            <a:spLocks noGrp="1"/>
          </p:cNvSpPr>
          <p:nvPr>
            <p:ph type="sldNum" sz="quarter" idx="10"/>
          </p:nvPr>
        </p:nvSpPr>
        <p:spPr/>
        <p:txBody>
          <a:bodyPr/>
          <a:lstStyle/>
          <a:p>
            <a:pPr>
              <a:defRPr/>
            </a:pPr>
            <a:fld id="{9C25095B-000F-E14B-BC83-0EBEF0EDD01D}" type="slidenum">
              <a:rPr lang="en-US" smtClean="0"/>
              <a:pPr>
                <a:defRPr/>
              </a:pPr>
              <a:t>84</a:t>
            </a:fld>
            <a:endParaRPr lang="en-US"/>
          </a:p>
        </p:txBody>
      </p:sp>
    </p:spTree>
    <p:extLst>
      <p:ext uri="{BB962C8B-B14F-4D97-AF65-F5344CB8AC3E}">
        <p14:creationId xmlns:p14="http://schemas.microsoft.com/office/powerpoint/2010/main" val="2788536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ChangeArrowheads="1"/>
          </p:cNvSpPr>
          <p:nvPr/>
        </p:nvSpPr>
        <p:spPr bwMode="auto">
          <a:xfrm>
            <a:off x="228600" y="2651126"/>
            <a:ext cx="22288501" cy="1546224"/>
          </a:xfrm>
          <a:prstGeom prst="rect">
            <a:avLst/>
          </a:prstGeom>
          <a:noFill/>
          <a:ln w="12700">
            <a:noFill/>
            <a:miter lim="800000"/>
            <a:headEnd/>
            <a:tailEnd/>
          </a:ln>
          <a:effectLst/>
        </p:spPr>
        <p:txBody>
          <a:bodyPr wrap="none" lIns="217709" tIns="108855" rIns="217709" bIns="108855" anchor="ctr"/>
          <a:lstStyle/>
          <a:p>
            <a:endParaRPr lang="en-US"/>
          </a:p>
        </p:txBody>
      </p:sp>
      <p:sp>
        <p:nvSpPr>
          <p:cNvPr id="991235" name="Rectangle 3"/>
          <p:cNvSpPr>
            <a:spLocks noChangeArrowheads="1"/>
          </p:cNvSpPr>
          <p:nvPr/>
        </p:nvSpPr>
        <p:spPr bwMode="auto">
          <a:xfrm>
            <a:off x="0" y="0"/>
            <a:ext cx="23469600" cy="2286000"/>
          </a:xfrm>
          <a:prstGeom prst="rect">
            <a:avLst/>
          </a:prstGeom>
          <a:noFill/>
          <a:ln w="12700">
            <a:noFill/>
            <a:miter lim="800000"/>
            <a:headEnd/>
            <a:tailEnd/>
          </a:ln>
          <a:effectLst/>
        </p:spPr>
        <p:txBody>
          <a:bodyPr lIns="215440" tIns="105831" rIns="215440" bIns="105831" anchor="ctr"/>
          <a:lstStyle/>
          <a:p>
            <a:r>
              <a:rPr lang="en-US" sz="105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rPr>
              <a:t>Life Cycle</a:t>
            </a:r>
            <a:endParaRPr lang="en-US" sz="11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endParaRPr>
          </a:p>
        </p:txBody>
      </p:sp>
      <p:sp>
        <p:nvSpPr>
          <p:cNvPr id="991236" name="Freeform 4"/>
          <p:cNvSpPr>
            <a:spLocks/>
          </p:cNvSpPr>
          <p:nvPr/>
        </p:nvSpPr>
        <p:spPr bwMode="auto">
          <a:xfrm>
            <a:off x="4648200" y="2667000"/>
            <a:ext cx="13868400" cy="9296400"/>
          </a:xfrm>
          <a:custGeom>
            <a:avLst/>
            <a:gdLst/>
            <a:ahLst/>
            <a:cxnLst>
              <a:cxn ang="0">
                <a:pos x="0" y="3128"/>
              </a:cxn>
              <a:cxn ang="0">
                <a:pos x="1584" y="8"/>
              </a:cxn>
              <a:cxn ang="0">
                <a:pos x="3408" y="3080"/>
              </a:cxn>
            </a:cxnLst>
            <a:rect l="0" t="0" r="r" b="b"/>
            <a:pathLst>
              <a:path w="3408" h="3128">
                <a:moveTo>
                  <a:pt x="0" y="3128"/>
                </a:moveTo>
                <a:cubicBezTo>
                  <a:pt x="508" y="1572"/>
                  <a:pt x="1016" y="16"/>
                  <a:pt x="1584" y="8"/>
                </a:cubicBezTo>
                <a:cubicBezTo>
                  <a:pt x="2152" y="0"/>
                  <a:pt x="3104" y="2568"/>
                  <a:pt x="3408" y="3080"/>
                </a:cubicBezTo>
              </a:path>
            </a:pathLst>
          </a:custGeom>
          <a:noFill/>
          <a:ln w="57150" cap="flat" cmpd="sng">
            <a:solidFill>
              <a:schemeClr val="bg1"/>
            </a:solidFill>
            <a:prstDash val="solid"/>
            <a:round/>
            <a:headEnd type="none" w="sm" len="sm"/>
            <a:tailEnd type="none" w="sm" len="sm"/>
          </a:ln>
          <a:effectLst/>
        </p:spPr>
        <p:txBody>
          <a:bodyPr wrap="none" lIns="217709" tIns="108855" rIns="217709" bIns="108855" anchor="ctr"/>
          <a:lstStyle/>
          <a:p>
            <a:endParaRPr lang="en-US"/>
          </a:p>
        </p:txBody>
      </p:sp>
      <p:sp>
        <p:nvSpPr>
          <p:cNvPr id="991237" name="Rectangle 5"/>
          <p:cNvSpPr>
            <a:spLocks noChangeArrowheads="1"/>
          </p:cNvSpPr>
          <p:nvPr/>
        </p:nvSpPr>
        <p:spPr bwMode="auto">
          <a:xfrm>
            <a:off x="1422401" y="11283951"/>
            <a:ext cx="2548456" cy="1250888"/>
          </a:xfrm>
          <a:prstGeom prst="rect">
            <a:avLst/>
          </a:prstGeom>
          <a:noFill/>
          <a:ln w="12700">
            <a:noFill/>
            <a:miter lim="800000"/>
            <a:headEnd type="none" w="sm" len="sm"/>
            <a:tailEnd type="none" w="sm" len="sm"/>
          </a:ln>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Optima"/>
                <a:cs typeface="Optima"/>
              </a:rPr>
              <a:t>Birth</a:t>
            </a:r>
            <a:endParaRPr lang="en-US" sz="95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Optima"/>
              <a:cs typeface="Optima"/>
            </a:endParaRPr>
          </a:p>
        </p:txBody>
      </p:sp>
      <p:sp>
        <p:nvSpPr>
          <p:cNvPr id="991238" name="Rectangle 6"/>
          <p:cNvSpPr>
            <a:spLocks noChangeArrowheads="1"/>
          </p:cNvSpPr>
          <p:nvPr/>
        </p:nvSpPr>
        <p:spPr bwMode="auto">
          <a:xfrm>
            <a:off x="2438402" y="6858001"/>
            <a:ext cx="3530646" cy="1250888"/>
          </a:xfrm>
          <a:prstGeom prst="rect">
            <a:avLst/>
          </a:prstGeom>
          <a:noFill/>
          <a:ln w="12700">
            <a:noFill/>
            <a:miter lim="800000"/>
            <a:headEnd type="none" w="sm" len="sm"/>
            <a:tailEnd type="none" w="sm" len="sm"/>
          </a:ln>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Optima"/>
                <a:cs typeface="Optima"/>
              </a:rPr>
              <a:t>Growth</a:t>
            </a:r>
          </a:p>
        </p:txBody>
      </p:sp>
      <p:sp>
        <p:nvSpPr>
          <p:cNvPr id="991239" name="Rectangle 7"/>
          <p:cNvSpPr>
            <a:spLocks noChangeArrowheads="1"/>
          </p:cNvSpPr>
          <p:nvPr/>
        </p:nvSpPr>
        <p:spPr bwMode="auto">
          <a:xfrm>
            <a:off x="4267200" y="2771776"/>
            <a:ext cx="3951872" cy="1250888"/>
          </a:xfrm>
          <a:prstGeom prst="rect">
            <a:avLst/>
          </a:prstGeom>
          <a:noFill/>
          <a:ln w="12700">
            <a:noFill/>
            <a:miter lim="800000"/>
            <a:headEnd type="none" w="sm" len="sm"/>
            <a:tailEnd type="none" w="sm" len="sm"/>
          </a:ln>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Optima"/>
                <a:cs typeface="Optima"/>
              </a:rPr>
              <a:t>Maturity</a:t>
            </a:r>
          </a:p>
        </p:txBody>
      </p:sp>
      <p:sp>
        <p:nvSpPr>
          <p:cNvPr id="991240" name="Rectangle 8"/>
          <p:cNvSpPr>
            <a:spLocks noChangeArrowheads="1"/>
          </p:cNvSpPr>
          <p:nvPr/>
        </p:nvSpPr>
        <p:spPr bwMode="auto">
          <a:xfrm>
            <a:off x="13974235" y="2743201"/>
            <a:ext cx="5578691" cy="1250888"/>
          </a:xfrm>
          <a:prstGeom prst="rect">
            <a:avLst/>
          </a:prstGeom>
          <a:noFill/>
          <a:ln w="12700">
            <a:noFill/>
            <a:miter lim="800000"/>
            <a:headEnd type="none" w="sm" len="sm"/>
            <a:tailEnd type="none" w="sm" len="sm"/>
          </a:ln>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Optima"/>
                <a:cs typeface="Optima"/>
              </a:rPr>
              <a:t>Maintenance</a:t>
            </a:r>
            <a:endParaRPr lang="en-US" sz="6700" b="1" i="1" dirty="0">
              <a:solidFill>
                <a:schemeClr val="tx1"/>
              </a:solidFill>
              <a:latin typeface="Optima"/>
              <a:cs typeface="Optima"/>
            </a:endParaRPr>
          </a:p>
        </p:txBody>
      </p:sp>
      <p:sp>
        <p:nvSpPr>
          <p:cNvPr id="991241" name="Rectangle 9"/>
          <p:cNvSpPr>
            <a:spLocks noChangeArrowheads="1"/>
          </p:cNvSpPr>
          <p:nvPr/>
        </p:nvSpPr>
        <p:spPr bwMode="auto">
          <a:xfrm>
            <a:off x="17068801" y="6858001"/>
            <a:ext cx="3595777" cy="1250888"/>
          </a:xfrm>
          <a:prstGeom prst="rect">
            <a:avLst/>
          </a:prstGeom>
          <a:noFill/>
          <a:ln w="12700">
            <a:noFill/>
            <a:miter lim="800000"/>
            <a:headEnd type="none" w="sm" len="sm"/>
            <a:tailEnd type="none" w="sm" len="sm"/>
          </a:ln>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Optima"/>
                <a:cs typeface="Optima"/>
              </a:rPr>
              <a:t>Decline</a:t>
            </a:r>
          </a:p>
        </p:txBody>
      </p:sp>
      <p:sp>
        <p:nvSpPr>
          <p:cNvPr id="991242" name="Rectangle 10"/>
          <p:cNvSpPr>
            <a:spLocks noChangeArrowheads="1"/>
          </p:cNvSpPr>
          <p:nvPr/>
        </p:nvSpPr>
        <p:spPr bwMode="auto">
          <a:xfrm>
            <a:off x="19507200" y="10972801"/>
            <a:ext cx="2978074" cy="1250888"/>
          </a:xfrm>
          <a:prstGeom prst="rect">
            <a:avLst/>
          </a:prstGeom>
          <a:noFill/>
          <a:ln w="12700">
            <a:noFill/>
            <a:miter lim="800000"/>
            <a:headEnd type="none" w="sm" len="sm"/>
            <a:tailEnd type="none" w="sm" len="sm"/>
          </a:ln>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Optima"/>
                <a:cs typeface="Optima"/>
              </a:rPr>
              <a:t>Death</a:t>
            </a:r>
          </a:p>
        </p:txBody>
      </p:sp>
      <p:sp>
        <p:nvSpPr>
          <p:cNvPr id="991243" name="Oval 11"/>
          <p:cNvSpPr>
            <a:spLocks noChangeArrowheads="1"/>
          </p:cNvSpPr>
          <p:nvPr/>
        </p:nvSpPr>
        <p:spPr bwMode="auto">
          <a:xfrm>
            <a:off x="8940800" y="3200400"/>
            <a:ext cx="914400" cy="6096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217709" tIns="108855" rIns="217709" bIns="108855" anchor="ctr"/>
          <a:lstStyle/>
          <a:p>
            <a:endParaRPr lang="en-US"/>
          </a:p>
        </p:txBody>
      </p:sp>
      <p:sp>
        <p:nvSpPr>
          <p:cNvPr id="991244" name="Oval 12"/>
          <p:cNvSpPr>
            <a:spLocks noChangeArrowheads="1"/>
          </p:cNvSpPr>
          <p:nvPr/>
        </p:nvSpPr>
        <p:spPr bwMode="auto">
          <a:xfrm>
            <a:off x="6299200" y="7162800"/>
            <a:ext cx="914400" cy="609600"/>
          </a:xfrm>
          <a:prstGeom prst="ellips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lIns="217709" tIns="108855" rIns="217709" bIns="108855" anchor="ctr"/>
          <a:lstStyle/>
          <a:p>
            <a:endParaRPr lang="en-US"/>
          </a:p>
        </p:txBody>
      </p:sp>
      <p:sp>
        <p:nvSpPr>
          <p:cNvPr id="991245" name="Oval 13"/>
          <p:cNvSpPr>
            <a:spLocks noChangeArrowheads="1"/>
          </p:cNvSpPr>
          <p:nvPr/>
        </p:nvSpPr>
        <p:spPr bwMode="auto">
          <a:xfrm>
            <a:off x="4267200" y="11553826"/>
            <a:ext cx="914400" cy="6096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217709" tIns="108855" rIns="217709" bIns="108855" anchor="ctr"/>
          <a:lstStyle/>
          <a:p>
            <a:endParaRPr lang="en-US"/>
          </a:p>
        </p:txBody>
      </p:sp>
      <p:sp>
        <p:nvSpPr>
          <p:cNvPr id="991246" name="Oval 14"/>
          <p:cNvSpPr>
            <a:spLocks noChangeArrowheads="1"/>
          </p:cNvSpPr>
          <p:nvPr/>
        </p:nvSpPr>
        <p:spPr bwMode="auto">
          <a:xfrm>
            <a:off x="12395200" y="3200400"/>
            <a:ext cx="914400" cy="6096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217709" tIns="108855" rIns="217709" bIns="108855" anchor="ctr"/>
          <a:lstStyle/>
          <a:p>
            <a:endParaRPr lang="en-US"/>
          </a:p>
        </p:txBody>
      </p:sp>
      <p:sp>
        <p:nvSpPr>
          <p:cNvPr id="991247" name="Oval 15"/>
          <p:cNvSpPr>
            <a:spLocks noChangeArrowheads="1"/>
          </p:cNvSpPr>
          <p:nvPr/>
        </p:nvSpPr>
        <p:spPr bwMode="auto">
          <a:xfrm>
            <a:off x="15443200" y="7162800"/>
            <a:ext cx="914400" cy="6096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217709" tIns="108855" rIns="217709" bIns="108855" anchor="ctr"/>
          <a:lstStyle/>
          <a:p>
            <a:endParaRPr lang="en-US"/>
          </a:p>
        </p:txBody>
      </p:sp>
      <p:sp>
        <p:nvSpPr>
          <p:cNvPr id="991248" name="Oval 16"/>
          <p:cNvSpPr>
            <a:spLocks noChangeArrowheads="1"/>
          </p:cNvSpPr>
          <p:nvPr/>
        </p:nvSpPr>
        <p:spPr bwMode="auto">
          <a:xfrm>
            <a:off x="17881600" y="11249026"/>
            <a:ext cx="914400" cy="609600"/>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217709" tIns="108855" rIns="217709" bIns="108855" anchor="ctr"/>
          <a:lstStyle/>
          <a:p>
            <a:endParaRPr lang="en-US"/>
          </a:p>
        </p:txBody>
      </p:sp>
      <p:sp>
        <p:nvSpPr>
          <p:cNvPr id="2" name="TextBox 1"/>
          <p:cNvSpPr txBox="1"/>
          <p:nvPr/>
        </p:nvSpPr>
        <p:spPr>
          <a:xfrm>
            <a:off x="5105400" y="10058400"/>
            <a:ext cx="12511934" cy="1754327"/>
          </a:xfrm>
          <a:prstGeom prst="rect">
            <a:avLst/>
          </a:prstGeom>
          <a:noFill/>
        </p:spPr>
        <p:txBody>
          <a:bodyPr wrap="none" rtlCol="0">
            <a:spAutoFit/>
          </a:bodyPr>
          <a:lstStyle/>
          <a:p>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Healthy Churches Plan</a:t>
            </a:r>
          </a:p>
          <a:p>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Unhealthy Churches Solve Problems</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endParaRPr>
          </a:p>
        </p:txBody>
      </p:sp>
    </p:spTree>
    <p:extLst>
      <p:ext uri="{BB962C8B-B14F-4D97-AF65-F5344CB8AC3E}">
        <p14:creationId xmlns:p14="http://schemas.microsoft.com/office/powerpoint/2010/main" val="27841328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1237"/>
                                        </p:tgtEl>
                                        <p:attrNameLst>
                                          <p:attrName>style.visibility</p:attrName>
                                        </p:attrNameLst>
                                      </p:cBhvr>
                                      <p:to>
                                        <p:strVal val="visible"/>
                                      </p:to>
                                    </p:set>
                                    <p:animEffect transition="in" filter="dissolve">
                                      <p:cBhvr>
                                        <p:cTn id="7" dur="500"/>
                                        <p:tgtEl>
                                          <p:spTgt spid="99123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1238"/>
                                        </p:tgtEl>
                                        <p:attrNameLst>
                                          <p:attrName>style.visibility</p:attrName>
                                        </p:attrNameLst>
                                      </p:cBhvr>
                                      <p:to>
                                        <p:strVal val="visible"/>
                                      </p:to>
                                    </p:set>
                                    <p:animEffect transition="in" filter="dissolve">
                                      <p:cBhvr>
                                        <p:cTn id="12" dur="500"/>
                                        <p:tgtEl>
                                          <p:spTgt spid="99123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1239"/>
                                        </p:tgtEl>
                                        <p:attrNameLst>
                                          <p:attrName>style.visibility</p:attrName>
                                        </p:attrNameLst>
                                      </p:cBhvr>
                                      <p:to>
                                        <p:strVal val="visible"/>
                                      </p:to>
                                    </p:set>
                                    <p:animEffect transition="in" filter="dissolve">
                                      <p:cBhvr>
                                        <p:cTn id="17" dur="500"/>
                                        <p:tgtEl>
                                          <p:spTgt spid="99123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1240"/>
                                        </p:tgtEl>
                                        <p:attrNameLst>
                                          <p:attrName>style.visibility</p:attrName>
                                        </p:attrNameLst>
                                      </p:cBhvr>
                                      <p:to>
                                        <p:strVal val="visible"/>
                                      </p:to>
                                    </p:set>
                                    <p:animEffect transition="in" filter="dissolve">
                                      <p:cBhvr>
                                        <p:cTn id="22" dur="500"/>
                                        <p:tgtEl>
                                          <p:spTgt spid="99124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91241"/>
                                        </p:tgtEl>
                                        <p:attrNameLst>
                                          <p:attrName>style.visibility</p:attrName>
                                        </p:attrNameLst>
                                      </p:cBhvr>
                                      <p:to>
                                        <p:strVal val="visible"/>
                                      </p:to>
                                    </p:set>
                                    <p:animEffect transition="in" filter="dissolve">
                                      <p:cBhvr>
                                        <p:cTn id="27" dur="500"/>
                                        <p:tgtEl>
                                          <p:spTgt spid="9912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91242"/>
                                        </p:tgtEl>
                                        <p:attrNameLst>
                                          <p:attrName>style.visibility</p:attrName>
                                        </p:attrNameLst>
                                      </p:cBhvr>
                                      <p:to>
                                        <p:strVal val="visible"/>
                                      </p:to>
                                    </p:set>
                                    <p:animEffect transition="in" filter="dissolve">
                                      <p:cBhvr>
                                        <p:cTn id="32" dur="500"/>
                                        <p:tgtEl>
                                          <p:spTgt spid="99124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1237" grpId="0"/>
      <p:bldP spid="991238" grpId="0"/>
      <p:bldP spid="991239" grpId="0"/>
      <p:bldP spid="991240" grpId="0"/>
      <p:bldP spid="991241" grpId="0"/>
      <p:bldP spid="991242" grpId="0"/>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2"/>
          <p:cNvSpPr>
            <a:spLocks noGrp="1"/>
          </p:cNvSpPr>
          <p:nvPr>
            <p:ph type="sldNum" sz="quarter" idx="4294967295"/>
          </p:nvPr>
        </p:nvSpPr>
        <p:spPr>
          <a:xfrm>
            <a:off x="17475200" y="12496800"/>
            <a:ext cx="5689600" cy="952500"/>
          </a:xfrm>
          <a:prstGeom prst="rect">
            <a:avLst/>
          </a:prstGeom>
        </p:spPr>
        <p:txBody>
          <a:bodyPr lIns="217709" tIns="108855" rIns="217709" bIns="108855"/>
          <a:lstStyle/>
          <a:p>
            <a:fld id="{79207F95-381B-4F2C-9573-A304EA84C55F}" type="slidenum">
              <a:rPr lang="en-US"/>
              <a:pPr/>
              <a:t>86</a:t>
            </a:fld>
            <a:endParaRPr lang="en-US"/>
          </a:p>
        </p:txBody>
      </p:sp>
      <p:sp>
        <p:nvSpPr>
          <p:cNvPr id="993282" name="Rectangle 2"/>
          <p:cNvSpPr>
            <a:spLocks noChangeArrowheads="1"/>
          </p:cNvSpPr>
          <p:nvPr/>
        </p:nvSpPr>
        <p:spPr bwMode="auto">
          <a:xfrm>
            <a:off x="2057400" y="-381000"/>
            <a:ext cx="20726400" cy="2286000"/>
          </a:xfrm>
          <a:prstGeom prst="rect">
            <a:avLst/>
          </a:prstGeom>
          <a:noFill/>
          <a:ln w="12700">
            <a:noFill/>
            <a:miter lim="800000"/>
            <a:headEnd/>
            <a:tailEnd/>
          </a:ln>
          <a:effectLst/>
        </p:spPr>
        <p:txBody>
          <a:bodyPr lIns="215440" tIns="105831" rIns="215440" bIns="105831" anchor="ctr"/>
          <a:lstStyle/>
          <a:p>
            <a:r>
              <a:rPr lang="en-US" sz="95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rPr>
              <a:t>Five Life Cycle Crises Points</a:t>
            </a:r>
            <a:endParaRPr lang="en-US" sz="105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endParaRPr>
          </a:p>
        </p:txBody>
      </p:sp>
      <p:sp>
        <p:nvSpPr>
          <p:cNvPr id="993283" name="Freeform 3"/>
          <p:cNvSpPr>
            <a:spLocks/>
          </p:cNvSpPr>
          <p:nvPr/>
        </p:nvSpPr>
        <p:spPr bwMode="auto">
          <a:xfrm>
            <a:off x="5338235" y="2590800"/>
            <a:ext cx="14427200" cy="9906000"/>
          </a:xfrm>
          <a:custGeom>
            <a:avLst/>
            <a:gdLst/>
            <a:ahLst/>
            <a:cxnLst>
              <a:cxn ang="0">
                <a:pos x="0" y="3128"/>
              </a:cxn>
              <a:cxn ang="0">
                <a:pos x="1584" y="8"/>
              </a:cxn>
              <a:cxn ang="0">
                <a:pos x="3408" y="3080"/>
              </a:cxn>
            </a:cxnLst>
            <a:rect l="0" t="0" r="r" b="b"/>
            <a:pathLst>
              <a:path w="3408" h="3128">
                <a:moveTo>
                  <a:pt x="0" y="3128"/>
                </a:moveTo>
                <a:cubicBezTo>
                  <a:pt x="508" y="1572"/>
                  <a:pt x="1016" y="16"/>
                  <a:pt x="1584" y="8"/>
                </a:cubicBezTo>
                <a:cubicBezTo>
                  <a:pt x="2152" y="0"/>
                  <a:pt x="3104" y="2568"/>
                  <a:pt x="3408" y="3080"/>
                </a:cubicBezTo>
              </a:path>
            </a:pathLst>
          </a:custGeom>
          <a:noFill/>
          <a:ln w="57150" cap="flat" cmpd="sng">
            <a:solidFill>
              <a:schemeClr val="tx2"/>
            </a:solidFill>
            <a:prstDash val="solid"/>
            <a:round/>
            <a:headEnd type="none" w="sm" len="sm"/>
            <a:tailEnd type="none" w="sm" len="sm"/>
          </a:ln>
          <a:effectLst/>
        </p:spPr>
        <p:txBody>
          <a:bodyPr wrap="none" lIns="217709" tIns="108855" rIns="217709" bIns="108855" anchor="ctr"/>
          <a:lstStyle/>
          <a:p>
            <a:endParaRPr lang="en-US"/>
          </a:p>
        </p:txBody>
      </p:sp>
      <p:sp>
        <p:nvSpPr>
          <p:cNvPr id="993284" name="Rectangle 4"/>
          <p:cNvSpPr>
            <a:spLocks noChangeArrowheads="1"/>
          </p:cNvSpPr>
          <p:nvPr/>
        </p:nvSpPr>
        <p:spPr bwMode="auto">
          <a:xfrm>
            <a:off x="2298703" y="11283951"/>
            <a:ext cx="2679320" cy="1250888"/>
          </a:xfrm>
          <a:prstGeom prst="rect">
            <a:avLst/>
          </a:prstGeom>
          <a:noFill/>
          <a:ln w="12700">
            <a:noFill/>
            <a:miter lim="800000"/>
            <a:headEnd type="none" w="sm" len="sm"/>
            <a:tailEnd type="none" w="sm" len="sm"/>
          </a:ln>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Birth</a:t>
            </a:r>
            <a:endParaRPr lang="en-US" sz="9500" b="1" i="1" dirty="0">
              <a:solidFill>
                <a:srgbClr val="FD7111"/>
              </a:solidFill>
              <a:latin typeface="Arial"/>
              <a:cs typeface="Arial"/>
            </a:endParaRPr>
          </a:p>
        </p:txBody>
      </p:sp>
      <p:sp>
        <p:nvSpPr>
          <p:cNvPr id="993285" name="Rectangle 5"/>
          <p:cNvSpPr>
            <a:spLocks noChangeArrowheads="1"/>
          </p:cNvSpPr>
          <p:nvPr/>
        </p:nvSpPr>
        <p:spPr bwMode="auto">
          <a:xfrm>
            <a:off x="3094570" y="7016751"/>
            <a:ext cx="3655943" cy="1250888"/>
          </a:xfrm>
          <a:prstGeom prst="rect">
            <a:avLst/>
          </a:prstGeom>
          <a:noFill/>
          <a:ln w="12700">
            <a:noFill/>
            <a:miter lim="800000"/>
            <a:headEnd type="none" w="sm" len="sm"/>
            <a:tailEnd type="none" w="sm" len="sm"/>
          </a:ln>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Growth</a:t>
            </a:r>
            <a:endParaRPr lang="en-US" sz="6700" b="1" i="1" dirty="0">
              <a:solidFill>
                <a:srgbClr val="FD7111"/>
              </a:solidFill>
              <a:latin typeface="Arial"/>
              <a:cs typeface="Arial"/>
            </a:endParaRPr>
          </a:p>
        </p:txBody>
      </p:sp>
      <p:sp>
        <p:nvSpPr>
          <p:cNvPr id="993286" name="Rectangle 6"/>
          <p:cNvSpPr>
            <a:spLocks noChangeArrowheads="1"/>
          </p:cNvSpPr>
          <p:nvPr/>
        </p:nvSpPr>
        <p:spPr bwMode="auto">
          <a:xfrm>
            <a:off x="4711703" y="2901951"/>
            <a:ext cx="4035617" cy="1250888"/>
          </a:xfrm>
          <a:prstGeom prst="rect">
            <a:avLst/>
          </a:prstGeom>
          <a:noFill/>
          <a:ln w="12700">
            <a:noFill/>
            <a:miter lim="800000"/>
            <a:headEnd type="none" w="sm" len="sm"/>
            <a:tailEnd type="none" w="sm" len="sm"/>
          </a:ln>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Maturity</a:t>
            </a:r>
            <a:endParaRPr lang="en-US" sz="6700" b="1" i="1" dirty="0">
              <a:solidFill>
                <a:srgbClr val="FD7111"/>
              </a:solidFill>
              <a:latin typeface="Arial"/>
              <a:cs typeface="Arial"/>
            </a:endParaRPr>
          </a:p>
        </p:txBody>
      </p:sp>
      <p:sp>
        <p:nvSpPr>
          <p:cNvPr id="993287" name="Rectangle 7"/>
          <p:cNvSpPr>
            <a:spLocks noChangeArrowheads="1"/>
          </p:cNvSpPr>
          <p:nvPr/>
        </p:nvSpPr>
        <p:spPr bwMode="auto">
          <a:xfrm>
            <a:off x="14787035" y="2895601"/>
            <a:ext cx="5917592" cy="1250888"/>
          </a:xfrm>
          <a:prstGeom prst="rect">
            <a:avLst/>
          </a:prstGeom>
          <a:noFill/>
          <a:ln w="12700">
            <a:noFill/>
            <a:miter lim="800000"/>
            <a:headEnd type="none" w="sm" len="sm"/>
            <a:tailEnd type="none" w="sm" len="sm"/>
          </a:ln>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Maintenance</a:t>
            </a:r>
            <a:endParaRPr lang="en-US" sz="6700" b="1" i="1" dirty="0">
              <a:solidFill>
                <a:srgbClr val="FD7111"/>
              </a:solidFill>
              <a:latin typeface="Arial"/>
              <a:cs typeface="Arial"/>
            </a:endParaRPr>
          </a:p>
        </p:txBody>
      </p:sp>
      <p:sp>
        <p:nvSpPr>
          <p:cNvPr id="993288" name="Rectangle 8"/>
          <p:cNvSpPr>
            <a:spLocks noChangeArrowheads="1"/>
          </p:cNvSpPr>
          <p:nvPr/>
        </p:nvSpPr>
        <p:spPr bwMode="auto">
          <a:xfrm>
            <a:off x="17940868" y="7016751"/>
            <a:ext cx="3743921" cy="1250888"/>
          </a:xfrm>
          <a:prstGeom prst="rect">
            <a:avLst/>
          </a:prstGeom>
          <a:noFill/>
          <a:ln w="12700">
            <a:noFill/>
            <a:miter lim="800000"/>
            <a:headEnd type="none" w="sm" len="sm"/>
            <a:tailEnd type="none" w="sm" len="sm"/>
          </a:ln>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Decline</a:t>
            </a:r>
            <a:endParaRPr lang="en-US" sz="6700" b="1" i="1" dirty="0">
              <a:solidFill>
                <a:srgbClr val="FD7111"/>
              </a:solidFill>
              <a:latin typeface="Arial"/>
              <a:cs typeface="Arial"/>
            </a:endParaRPr>
          </a:p>
        </p:txBody>
      </p:sp>
      <p:sp>
        <p:nvSpPr>
          <p:cNvPr id="993289" name="Rectangle 9"/>
          <p:cNvSpPr>
            <a:spLocks noChangeArrowheads="1"/>
          </p:cNvSpPr>
          <p:nvPr/>
        </p:nvSpPr>
        <p:spPr bwMode="auto">
          <a:xfrm>
            <a:off x="19748503" y="11131551"/>
            <a:ext cx="3061937" cy="1250888"/>
          </a:xfrm>
          <a:prstGeom prst="rect">
            <a:avLst/>
          </a:prstGeom>
          <a:noFill/>
          <a:ln w="12700">
            <a:noFill/>
            <a:miter lim="800000"/>
            <a:headEnd type="none" w="sm" len="sm"/>
            <a:tailEnd type="none" w="sm" len="sm"/>
          </a:ln>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Death</a:t>
            </a:r>
            <a:endParaRPr lang="en-US" sz="6700" b="1" i="1" dirty="0">
              <a:solidFill>
                <a:srgbClr val="FD7111"/>
              </a:solidFill>
              <a:latin typeface="Arial"/>
              <a:cs typeface="Arial"/>
            </a:endParaRPr>
          </a:p>
        </p:txBody>
      </p:sp>
      <p:sp>
        <p:nvSpPr>
          <p:cNvPr id="993290" name="Oval 10"/>
          <p:cNvSpPr>
            <a:spLocks noChangeArrowheads="1"/>
          </p:cNvSpPr>
          <p:nvPr/>
        </p:nvSpPr>
        <p:spPr bwMode="auto">
          <a:xfrm>
            <a:off x="9563101" y="3200400"/>
            <a:ext cx="914400" cy="609600"/>
          </a:xfrm>
          <a:prstGeom prst="ellipse">
            <a:avLst/>
          </a:prstGeom>
          <a:solidFill>
            <a:srgbClr val="FD7111"/>
          </a:solidFill>
          <a:ln w="12700">
            <a:solidFill>
              <a:srgbClr val="777777"/>
            </a:solidFill>
            <a:round/>
            <a:headEnd type="none" w="sm" len="sm"/>
            <a:tailEnd type="none" w="sm" len="sm"/>
          </a:ln>
          <a:effectLst/>
        </p:spPr>
        <p:txBody>
          <a:bodyPr wrap="none" lIns="217709" tIns="108855" rIns="217709" bIns="108855" anchor="ctr"/>
          <a:lstStyle/>
          <a:p>
            <a:endParaRPr lang="en-US"/>
          </a:p>
        </p:txBody>
      </p:sp>
      <p:sp>
        <p:nvSpPr>
          <p:cNvPr id="993291" name="Oval 11"/>
          <p:cNvSpPr>
            <a:spLocks noChangeArrowheads="1"/>
          </p:cNvSpPr>
          <p:nvPr/>
        </p:nvSpPr>
        <p:spPr bwMode="auto">
          <a:xfrm>
            <a:off x="6972301" y="7162800"/>
            <a:ext cx="914400" cy="609600"/>
          </a:xfrm>
          <a:prstGeom prst="ellipse">
            <a:avLst/>
          </a:prstGeom>
          <a:solidFill>
            <a:srgbClr val="FD7111"/>
          </a:solidFill>
          <a:ln w="12700">
            <a:solidFill>
              <a:srgbClr val="777777"/>
            </a:solidFill>
            <a:round/>
            <a:headEnd type="none" w="sm" len="sm"/>
            <a:tailEnd type="none" w="sm" len="sm"/>
          </a:ln>
          <a:effectLst/>
        </p:spPr>
        <p:txBody>
          <a:bodyPr wrap="none" lIns="217709" tIns="108855" rIns="217709" bIns="108855" anchor="ctr"/>
          <a:lstStyle/>
          <a:p>
            <a:endParaRPr lang="en-US"/>
          </a:p>
        </p:txBody>
      </p:sp>
      <p:sp>
        <p:nvSpPr>
          <p:cNvPr id="993292" name="Oval 12"/>
          <p:cNvSpPr>
            <a:spLocks noChangeArrowheads="1"/>
          </p:cNvSpPr>
          <p:nvPr/>
        </p:nvSpPr>
        <p:spPr bwMode="auto">
          <a:xfrm>
            <a:off x="5003800" y="11553826"/>
            <a:ext cx="914400" cy="609600"/>
          </a:xfrm>
          <a:prstGeom prst="ellipse">
            <a:avLst/>
          </a:prstGeom>
          <a:solidFill>
            <a:srgbClr val="FD7111"/>
          </a:solidFill>
          <a:ln w="12700">
            <a:solidFill>
              <a:srgbClr val="777777"/>
            </a:solidFill>
            <a:round/>
            <a:headEnd type="none" w="sm" len="sm"/>
            <a:tailEnd type="none" w="sm" len="sm"/>
          </a:ln>
          <a:effectLst/>
        </p:spPr>
        <p:txBody>
          <a:bodyPr wrap="none" lIns="217709" tIns="108855" rIns="217709" bIns="108855" anchor="ctr"/>
          <a:lstStyle/>
          <a:p>
            <a:endParaRPr lang="en-US"/>
          </a:p>
        </p:txBody>
      </p:sp>
      <p:sp>
        <p:nvSpPr>
          <p:cNvPr id="993293" name="Oval 13"/>
          <p:cNvSpPr>
            <a:spLocks noChangeArrowheads="1"/>
          </p:cNvSpPr>
          <p:nvPr/>
        </p:nvSpPr>
        <p:spPr bwMode="auto">
          <a:xfrm>
            <a:off x="13373101" y="3200400"/>
            <a:ext cx="914400" cy="609600"/>
          </a:xfrm>
          <a:prstGeom prst="ellipse">
            <a:avLst/>
          </a:prstGeom>
          <a:solidFill>
            <a:srgbClr val="FD7111"/>
          </a:solidFill>
          <a:ln w="12700">
            <a:solidFill>
              <a:srgbClr val="777777"/>
            </a:solidFill>
            <a:round/>
            <a:headEnd type="none" w="sm" len="sm"/>
            <a:tailEnd type="none" w="sm" len="sm"/>
          </a:ln>
          <a:effectLst/>
        </p:spPr>
        <p:txBody>
          <a:bodyPr wrap="none" lIns="217709" tIns="108855" rIns="217709" bIns="108855" anchor="ctr"/>
          <a:lstStyle/>
          <a:p>
            <a:endParaRPr lang="en-US"/>
          </a:p>
        </p:txBody>
      </p:sp>
      <p:sp>
        <p:nvSpPr>
          <p:cNvPr id="993294" name="Oval 14"/>
          <p:cNvSpPr>
            <a:spLocks noChangeArrowheads="1"/>
          </p:cNvSpPr>
          <p:nvPr/>
        </p:nvSpPr>
        <p:spPr bwMode="auto">
          <a:xfrm>
            <a:off x="16256000" y="7162800"/>
            <a:ext cx="914400" cy="609600"/>
          </a:xfrm>
          <a:prstGeom prst="ellipse">
            <a:avLst/>
          </a:prstGeom>
          <a:solidFill>
            <a:srgbClr val="FD7111"/>
          </a:solidFill>
          <a:ln w="12700">
            <a:solidFill>
              <a:srgbClr val="777777"/>
            </a:solidFill>
            <a:round/>
            <a:headEnd type="none" w="sm" len="sm"/>
            <a:tailEnd type="none" w="sm" len="sm"/>
          </a:ln>
          <a:effectLst/>
        </p:spPr>
        <p:txBody>
          <a:bodyPr wrap="none" lIns="217709" tIns="108855" rIns="217709" bIns="108855" anchor="ctr"/>
          <a:lstStyle/>
          <a:p>
            <a:endParaRPr lang="en-US"/>
          </a:p>
        </p:txBody>
      </p:sp>
      <p:sp>
        <p:nvSpPr>
          <p:cNvPr id="993295" name="Oval 15"/>
          <p:cNvSpPr>
            <a:spLocks noChangeArrowheads="1"/>
          </p:cNvSpPr>
          <p:nvPr/>
        </p:nvSpPr>
        <p:spPr bwMode="auto">
          <a:xfrm>
            <a:off x="18851035" y="11249026"/>
            <a:ext cx="914400" cy="609600"/>
          </a:xfrm>
          <a:prstGeom prst="ellipse">
            <a:avLst/>
          </a:prstGeom>
          <a:solidFill>
            <a:srgbClr val="FD7111"/>
          </a:solidFill>
          <a:ln w="12700">
            <a:solidFill>
              <a:srgbClr val="777777"/>
            </a:solidFill>
            <a:round/>
            <a:headEnd type="none" w="sm" len="sm"/>
            <a:tailEnd type="none" w="sm" len="sm"/>
          </a:ln>
          <a:effectLst/>
        </p:spPr>
        <p:txBody>
          <a:bodyPr wrap="none" lIns="217709" tIns="108855" rIns="217709" bIns="108855" anchor="ctr"/>
          <a:lstStyle/>
          <a:p>
            <a:endParaRPr lang="en-US"/>
          </a:p>
        </p:txBody>
      </p:sp>
      <p:grpSp>
        <p:nvGrpSpPr>
          <p:cNvPr id="993296" name="Group 16"/>
          <p:cNvGrpSpPr>
            <a:grpSpLocks/>
          </p:cNvGrpSpPr>
          <p:nvPr/>
        </p:nvGrpSpPr>
        <p:grpSpPr bwMode="auto">
          <a:xfrm>
            <a:off x="13258800" y="4724400"/>
            <a:ext cx="7315200" cy="1828800"/>
            <a:chOff x="3792" y="1440"/>
            <a:chExt cx="1728" cy="576"/>
          </a:xfrm>
        </p:grpSpPr>
        <p:sp>
          <p:nvSpPr>
            <p:cNvPr id="993297" name="Freeform 17"/>
            <p:cNvSpPr>
              <a:spLocks/>
            </p:cNvSpPr>
            <p:nvPr/>
          </p:nvSpPr>
          <p:spPr bwMode="auto">
            <a:xfrm>
              <a:off x="3792" y="1440"/>
              <a:ext cx="1728" cy="576"/>
            </a:xfrm>
            <a:custGeom>
              <a:avLst/>
              <a:gdLst/>
              <a:ahLst/>
              <a:cxnLst>
                <a:cxn ang="0">
                  <a:pos x="0" y="536"/>
                </a:cxn>
                <a:cxn ang="0">
                  <a:pos x="432" y="536"/>
                </a:cxn>
                <a:cxn ang="0">
                  <a:pos x="624" y="248"/>
                </a:cxn>
                <a:cxn ang="0">
                  <a:pos x="720" y="680"/>
                </a:cxn>
                <a:cxn ang="0">
                  <a:pos x="864" y="152"/>
                </a:cxn>
                <a:cxn ang="0">
                  <a:pos x="960" y="872"/>
                </a:cxn>
                <a:cxn ang="0">
                  <a:pos x="1056" y="8"/>
                </a:cxn>
                <a:cxn ang="0">
                  <a:pos x="1104" y="824"/>
                </a:cxn>
                <a:cxn ang="0">
                  <a:pos x="1200" y="200"/>
                </a:cxn>
                <a:cxn ang="0">
                  <a:pos x="1296" y="488"/>
                </a:cxn>
                <a:cxn ang="0">
                  <a:pos x="1392" y="536"/>
                </a:cxn>
                <a:cxn ang="0">
                  <a:pos x="3360" y="536"/>
                </a:cxn>
              </a:cxnLst>
              <a:rect l="0" t="0" r="r" b="b"/>
              <a:pathLst>
                <a:path w="3360" h="896">
                  <a:moveTo>
                    <a:pt x="0" y="536"/>
                  </a:moveTo>
                  <a:cubicBezTo>
                    <a:pt x="164" y="560"/>
                    <a:pt x="328" y="584"/>
                    <a:pt x="432" y="536"/>
                  </a:cubicBezTo>
                  <a:cubicBezTo>
                    <a:pt x="536" y="488"/>
                    <a:pt x="576" y="224"/>
                    <a:pt x="624" y="248"/>
                  </a:cubicBezTo>
                  <a:cubicBezTo>
                    <a:pt x="672" y="272"/>
                    <a:pt x="680" y="696"/>
                    <a:pt x="720" y="680"/>
                  </a:cubicBezTo>
                  <a:cubicBezTo>
                    <a:pt x="760" y="664"/>
                    <a:pt x="824" y="120"/>
                    <a:pt x="864" y="152"/>
                  </a:cubicBezTo>
                  <a:cubicBezTo>
                    <a:pt x="904" y="184"/>
                    <a:pt x="928" y="896"/>
                    <a:pt x="960" y="872"/>
                  </a:cubicBezTo>
                  <a:cubicBezTo>
                    <a:pt x="992" y="848"/>
                    <a:pt x="1032" y="16"/>
                    <a:pt x="1056" y="8"/>
                  </a:cubicBezTo>
                  <a:cubicBezTo>
                    <a:pt x="1080" y="0"/>
                    <a:pt x="1080" y="792"/>
                    <a:pt x="1104" y="824"/>
                  </a:cubicBezTo>
                  <a:cubicBezTo>
                    <a:pt x="1128" y="856"/>
                    <a:pt x="1168" y="256"/>
                    <a:pt x="1200" y="200"/>
                  </a:cubicBezTo>
                  <a:cubicBezTo>
                    <a:pt x="1232" y="144"/>
                    <a:pt x="1264" y="432"/>
                    <a:pt x="1296" y="488"/>
                  </a:cubicBezTo>
                  <a:cubicBezTo>
                    <a:pt x="1328" y="544"/>
                    <a:pt x="1048" y="528"/>
                    <a:pt x="1392" y="536"/>
                  </a:cubicBezTo>
                  <a:cubicBezTo>
                    <a:pt x="1736" y="544"/>
                    <a:pt x="3032" y="536"/>
                    <a:pt x="3360" y="536"/>
                  </a:cubicBezTo>
                </a:path>
              </a:pathLst>
            </a:custGeom>
            <a:noFill/>
            <a:ln w="19050" cap="sq" cmpd="sng">
              <a:solidFill>
                <a:srgbClr val="DB0505"/>
              </a:solidFill>
              <a:prstDash val="solid"/>
              <a:round/>
              <a:headEnd type="none" w="sm" len="sm"/>
              <a:tailEnd type="none" w="sm" len="sm"/>
            </a:ln>
            <a:effectLst/>
          </p:spPr>
          <p:txBody>
            <a:bodyPr/>
            <a:lstStyle/>
            <a:p>
              <a:endParaRPr lang="en-US"/>
            </a:p>
          </p:txBody>
        </p:sp>
        <p:sp>
          <p:nvSpPr>
            <p:cNvPr id="993298" name="Rectangle 18"/>
            <p:cNvSpPr>
              <a:spLocks noChangeArrowheads="1"/>
            </p:cNvSpPr>
            <p:nvPr/>
          </p:nvSpPr>
          <p:spPr bwMode="auto">
            <a:xfrm>
              <a:off x="4560" y="1490"/>
              <a:ext cx="696" cy="354"/>
            </a:xfrm>
            <a:prstGeom prst="rect">
              <a:avLst/>
            </a:prstGeom>
            <a:noFill/>
            <a:ln w="12700">
              <a:noFill/>
              <a:miter lim="800000"/>
              <a:headEnd type="none" w="sm" len="sm"/>
              <a:tailEnd type="none" w="sm" len="sm"/>
            </a:ln>
            <a:effectLst/>
          </p:spPr>
          <p:txBody>
            <a:bodyPr wrap="none">
              <a:spAutoFit/>
            </a:bodyPr>
            <a:lstStyle/>
            <a:p>
              <a:pPr algn="l"/>
              <a:r>
                <a:rPr lang="en-US" sz="67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a:cs typeface="Arial"/>
                </a:rPr>
                <a:t>Vision</a:t>
              </a:r>
              <a:endParaRPr lang="en-US" sz="7600" b="1" i="1" dirty="0">
                <a:solidFill>
                  <a:schemeClr val="tx1"/>
                </a:solidFill>
                <a:latin typeface="Arial"/>
                <a:cs typeface="Arial"/>
              </a:endParaRPr>
            </a:p>
          </p:txBody>
        </p:sp>
      </p:grpSp>
      <p:grpSp>
        <p:nvGrpSpPr>
          <p:cNvPr id="993299" name="Group 19"/>
          <p:cNvGrpSpPr>
            <a:grpSpLocks/>
          </p:cNvGrpSpPr>
          <p:nvPr/>
        </p:nvGrpSpPr>
        <p:grpSpPr bwMode="auto">
          <a:xfrm>
            <a:off x="3018368" y="4724400"/>
            <a:ext cx="8005232" cy="1828800"/>
            <a:chOff x="3053" y="2592"/>
            <a:chExt cx="1891" cy="576"/>
          </a:xfrm>
        </p:grpSpPr>
        <p:sp>
          <p:nvSpPr>
            <p:cNvPr id="993300" name="Freeform 20"/>
            <p:cNvSpPr>
              <a:spLocks/>
            </p:cNvSpPr>
            <p:nvPr/>
          </p:nvSpPr>
          <p:spPr bwMode="auto">
            <a:xfrm flipH="1">
              <a:off x="3216" y="2592"/>
              <a:ext cx="1728" cy="576"/>
            </a:xfrm>
            <a:custGeom>
              <a:avLst/>
              <a:gdLst/>
              <a:ahLst/>
              <a:cxnLst>
                <a:cxn ang="0">
                  <a:pos x="0" y="536"/>
                </a:cxn>
                <a:cxn ang="0">
                  <a:pos x="432" y="536"/>
                </a:cxn>
                <a:cxn ang="0">
                  <a:pos x="624" y="248"/>
                </a:cxn>
                <a:cxn ang="0">
                  <a:pos x="720" y="680"/>
                </a:cxn>
                <a:cxn ang="0">
                  <a:pos x="864" y="152"/>
                </a:cxn>
                <a:cxn ang="0">
                  <a:pos x="960" y="872"/>
                </a:cxn>
                <a:cxn ang="0">
                  <a:pos x="1056" y="8"/>
                </a:cxn>
                <a:cxn ang="0">
                  <a:pos x="1104" y="824"/>
                </a:cxn>
                <a:cxn ang="0">
                  <a:pos x="1200" y="200"/>
                </a:cxn>
                <a:cxn ang="0">
                  <a:pos x="1296" y="488"/>
                </a:cxn>
                <a:cxn ang="0">
                  <a:pos x="1392" y="536"/>
                </a:cxn>
                <a:cxn ang="0">
                  <a:pos x="3360" y="536"/>
                </a:cxn>
              </a:cxnLst>
              <a:rect l="0" t="0" r="r" b="b"/>
              <a:pathLst>
                <a:path w="3360" h="896">
                  <a:moveTo>
                    <a:pt x="0" y="536"/>
                  </a:moveTo>
                  <a:cubicBezTo>
                    <a:pt x="164" y="560"/>
                    <a:pt x="328" y="584"/>
                    <a:pt x="432" y="536"/>
                  </a:cubicBezTo>
                  <a:cubicBezTo>
                    <a:pt x="536" y="488"/>
                    <a:pt x="576" y="224"/>
                    <a:pt x="624" y="248"/>
                  </a:cubicBezTo>
                  <a:cubicBezTo>
                    <a:pt x="672" y="272"/>
                    <a:pt x="680" y="696"/>
                    <a:pt x="720" y="680"/>
                  </a:cubicBezTo>
                  <a:cubicBezTo>
                    <a:pt x="760" y="664"/>
                    <a:pt x="824" y="120"/>
                    <a:pt x="864" y="152"/>
                  </a:cubicBezTo>
                  <a:cubicBezTo>
                    <a:pt x="904" y="184"/>
                    <a:pt x="928" y="896"/>
                    <a:pt x="960" y="872"/>
                  </a:cubicBezTo>
                  <a:cubicBezTo>
                    <a:pt x="992" y="848"/>
                    <a:pt x="1032" y="16"/>
                    <a:pt x="1056" y="8"/>
                  </a:cubicBezTo>
                  <a:cubicBezTo>
                    <a:pt x="1080" y="0"/>
                    <a:pt x="1080" y="792"/>
                    <a:pt x="1104" y="824"/>
                  </a:cubicBezTo>
                  <a:cubicBezTo>
                    <a:pt x="1128" y="856"/>
                    <a:pt x="1168" y="256"/>
                    <a:pt x="1200" y="200"/>
                  </a:cubicBezTo>
                  <a:cubicBezTo>
                    <a:pt x="1232" y="144"/>
                    <a:pt x="1264" y="432"/>
                    <a:pt x="1296" y="488"/>
                  </a:cubicBezTo>
                  <a:cubicBezTo>
                    <a:pt x="1328" y="544"/>
                    <a:pt x="1048" y="528"/>
                    <a:pt x="1392" y="536"/>
                  </a:cubicBezTo>
                  <a:cubicBezTo>
                    <a:pt x="1736" y="544"/>
                    <a:pt x="3032" y="536"/>
                    <a:pt x="3360" y="536"/>
                  </a:cubicBezTo>
                </a:path>
              </a:pathLst>
            </a:custGeom>
            <a:noFill/>
            <a:ln w="19050" cap="sq" cmpd="sng">
              <a:solidFill>
                <a:srgbClr val="DB0505"/>
              </a:solidFill>
              <a:prstDash val="solid"/>
              <a:round/>
              <a:headEnd type="none" w="sm" len="sm"/>
              <a:tailEnd type="none" w="sm" len="sm"/>
            </a:ln>
            <a:effectLst/>
          </p:spPr>
          <p:txBody>
            <a:bodyPr/>
            <a:lstStyle/>
            <a:p>
              <a:endParaRPr lang="en-US"/>
            </a:p>
          </p:txBody>
        </p:sp>
        <p:sp>
          <p:nvSpPr>
            <p:cNvPr id="993301" name="Rectangle 21"/>
            <p:cNvSpPr>
              <a:spLocks noChangeArrowheads="1"/>
            </p:cNvSpPr>
            <p:nvPr/>
          </p:nvSpPr>
          <p:spPr bwMode="auto">
            <a:xfrm>
              <a:off x="3053" y="2642"/>
              <a:ext cx="1179" cy="354"/>
            </a:xfrm>
            <a:prstGeom prst="rect">
              <a:avLst/>
            </a:prstGeom>
            <a:noFill/>
            <a:ln w="12700">
              <a:noFill/>
              <a:miter lim="800000"/>
              <a:headEnd type="none" w="sm" len="sm"/>
              <a:tailEnd type="none" w="sm" len="sm"/>
            </a:ln>
            <a:effectLst/>
          </p:spPr>
          <p:txBody>
            <a:bodyPr wrap="none">
              <a:spAutoFit/>
            </a:bodyPr>
            <a:lstStyle/>
            <a:p>
              <a:pPr algn="l"/>
              <a:r>
                <a:rPr lang="en-US" sz="67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a:cs typeface="Arial"/>
                </a:rPr>
                <a:t>Leadership</a:t>
              </a:r>
              <a:endParaRPr lang="en-US" sz="7600" b="1" i="1" dirty="0">
                <a:solidFill>
                  <a:schemeClr val="tx1"/>
                </a:solidFill>
                <a:latin typeface="Arial"/>
                <a:cs typeface="Arial"/>
              </a:endParaRPr>
            </a:p>
          </p:txBody>
        </p:sp>
      </p:grpSp>
      <p:grpSp>
        <p:nvGrpSpPr>
          <p:cNvPr id="993302" name="Group 22"/>
          <p:cNvGrpSpPr>
            <a:grpSpLocks/>
          </p:cNvGrpSpPr>
          <p:nvPr/>
        </p:nvGrpSpPr>
        <p:grpSpPr bwMode="auto">
          <a:xfrm>
            <a:off x="1447800" y="8534400"/>
            <a:ext cx="7421035" cy="1828800"/>
            <a:chOff x="666" y="2688"/>
            <a:chExt cx="1753" cy="576"/>
          </a:xfrm>
        </p:grpSpPr>
        <p:sp>
          <p:nvSpPr>
            <p:cNvPr id="993303" name="Freeform 23"/>
            <p:cNvSpPr>
              <a:spLocks/>
            </p:cNvSpPr>
            <p:nvPr/>
          </p:nvSpPr>
          <p:spPr bwMode="auto">
            <a:xfrm flipH="1">
              <a:off x="691" y="2688"/>
              <a:ext cx="1728" cy="576"/>
            </a:xfrm>
            <a:custGeom>
              <a:avLst/>
              <a:gdLst/>
              <a:ahLst/>
              <a:cxnLst>
                <a:cxn ang="0">
                  <a:pos x="0" y="536"/>
                </a:cxn>
                <a:cxn ang="0">
                  <a:pos x="432" y="536"/>
                </a:cxn>
                <a:cxn ang="0">
                  <a:pos x="624" y="248"/>
                </a:cxn>
                <a:cxn ang="0">
                  <a:pos x="720" y="680"/>
                </a:cxn>
                <a:cxn ang="0">
                  <a:pos x="864" y="152"/>
                </a:cxn>
                <a:cxn ang="0">
                  <a:pos x="960" y="872"/>
                </a:cxn>
                <a:cxn ang="0">
                  <a:pos x="1056" y="8"/>
                </a:cxn>
                <a:cxn ang="0">
                  <a:pos x="1104" y="824"/>
                </a:cxn>
                <a:cxn ang="0">
                  <a:pos x="1200" y="200"/>
                </a:cxn>
                <a:cxn ang="0">
                  <a:pos x="1296" y="488"/>
                </a:cxn>
                <a:cxn ang="0">
                  <a:pos x="1392" y="536"/>
                </a:cxn>
                <a:cxn ang="0">
                  <a:pos x="3360" y="536"/>
                </a:cxn>
              </a:cxnLst>
              <a:rect l="0" t="0" r="r" b="b"/>
              <a:pathLst>
                <a:path w="3360" h="896">
                  <a:moveTo>
                    <a:pt x="0" y="536"/>
                  </a:moveTo>
                  <a:cubicBezTo>
                    <a:pt x="164" y="560"/>
                    <a:pt x="328" y="584"/>
                    <a:pt x="432" y="536"/>
                  </a:cubicBezTo>
                  <a:cubicBezTo>
                    <a:pt x="536" y="488"/>
                    <a:pt x="576" y="224"/>
                    <a:pt x="624" y="248"/>
                  </a:cubicBezTo>
                  <a:cubicBezTo>
                    <a:pt x="672" y="272"/>
                    <a:pt x="680" y="696"/>
                    <a:pt x="720" y="680"/>
                  </a:cubicBezTo>
                  <a:cubicBezTo>
                    <a:pt x="760" y="664"/>
                    <a:pt x="824" y="120"/>
                    <a:pt x="864" y="152"/>
                  </a:cubicBezTo>
                  <a:cubicBezTo>
                    <a:pt x="904" y="184"/>
                    <a:pt x="928" y="896"/>
                    <a:pt x="960" y="872"/>
                  </a:cubicBezTo>
                  <a:cubicBezTo>
                    <a:pt x="992" y="848"/>
                    <a:pt x="1032" y="16"/>
                    <a:pt x="1056" y="8"/>
                  </a:cubicBezTo>
                  <a:cubicBezTo>
                    <a:pt x="1080" y="0"/>
                    <a:pt x="1080" y="792"/>
                    <a:pt x="1104" y="824"/>
                  </a:cubicBezTo>
                  <a:cubicBezTo>
                    <a:pt x="1128" y="856"/>
                    <a:pt x="1168" y="256"/>
                    <a:pt x="1200" y="200"/>
                  </a:cubicBezTo>
                  <a:cubicBezTo>
                    <a:pt x="1232" y="144"/>
                    <a:pt x="1264" y="432"/>
                    <a:pt x="1296" y="488"/>
                  </a:cubicBezTo>
                  <a:cubicBezTo>
                    <a:pt x="1328" y="544"/>
                    <a:pt x="1048" y="528"/>
                    <a:pt x="1392" y="536"/>
                  </a:cubicBezTo>
                  <a:cubicBezTo>
                    <a:pt x="1736" y="544"/>
                    <a:pt x="3032" y="536"/>
                    <a:pt x="3360" y="536"/>
                  </a:cubicBezTo>
                </a:path>
              </a:pathLst>
            </a:custGeom>
            <a:noFill/>
            <a:ln w="19050" cap="sq" cmpd="sng">
              <a:solidFill>
                <a:srgbClr val="DB0505"/>
              </a:solidFill>
              <a:prstDash val="solid"/>
              <a:round/>
              <a:headEnd type="none" w="sm" len="sm"/>
              <a:tailEnd type="none" w="sm" len="sm"/>
            </a:ln>
            <a:effectLst/>
          </p:spPr>
          <p:txBody>
            <a:bodyPr/>
            <a:lstStyle/>
            <a:p>
              <a:endParaRPr lang="en-US"/>
            </a:p>
          </p:txBody>
        </p:sp>
        <p:sp>
          <p:nvSpPr>
            <p:cNvPr id="993304" name="Rectangle 24"/>
            <p:cNvSpPr>
              <a:spLocks noChangeArrowheads="1"/>
            </p:cNvSpPr>
            <p:nvPr/>
          </p:nvSpPr>
          <p:spPr bwMode="auto">
            <a:xfrm>
              <a:off x="666" y="2747"/>
              <a:ext cx="997" cy="354"/>
            </a:xfrm>
            <a:prstGeom prst="rect">
              <a:avLst/>
            </a:prstGeom>
            <a:noFill/>
            <a:ln w="12700">
              <a:noFill/>
              <a:miter lim="800000"/>
              <a:headEnd type="none" w="sm" len="sm"/>
              <a:tailEnd type="none" w="sm" len="sm"/>
            </a:ln>
            <a:effectLst/>
          </p:spPr>
          <p:txBody>
            <a:bodyPr wrap="none">
              <a:spAutoFit/>
            </a:bodyPr>
            <a:lstStyle/>
            <a:p>
              <a:pPr algn="l"/>
              <a:r>
                <a:rPr lang="en-US" sz="67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a:cs typeface="Arial"/>
                </a:rPr>
                <a:t>Structure</a:t>
              </a:r>
              <a:endParaRPr lang="en-US" sz="7600" b="1" i="1" dirty="0">
                <a:solidFill>
                  <a:schemeClr val="tx1"/>
                </a:solidFill>
                <a:latin typeface="Arial"/>
                <a:cs typeface="Arial"/>
              </a:endParaRPr>
            </a:p>
          </p:txBody>
        </p:sp>
      </p:grpSp>
      <p:grpSp>
        <p:nvGrpSpPr>
          <p:cNvPr id="993305" name="Group 25"/>
          <p:cNvGrpSpPr>
            <a:grpSpLocks/>
          </p:cNvGrpSpPr>
          <p:nvPr/>
        </p:nvGrpSpPr>
        <p:grpSpPr bwMode="auto">
          <a:xfrm>
            <a:off x="15646400" y="8534400"/>
            <a:ext cx="7315200" cy="1828800"/>
            <a:chOff x="3936" y="2688"/>
            <a:chExt cx="1728" cy="576"/>
          </a:xfrm>
        </p:grpSpPr>
        <p:sp>
          <p:nvSpPr>
            <p:cNvPr id="993306" name="Freeform 26"/>
            <p:cNvSpPr>
              <a:spLocks/>
            </p:cNvSpPr>
            <p:nvPr/>
          </p:nvSpPr>
          <p:spPr bwMode="auto">
            <a:xfrm>
              <a:off x="3936" y="2688"/>
              <a:ext cx="1728" cy="576"/>
            </a:xfrm>
            <a:custGeom>
              <a:avLst/>
              <a:gdLst/>
              <a:ahLst/>
              <a:cxnLst>
                <a:cxn ang="0">
                  <a:pos x="0" y="536"/>
                </a:cxn>
                <a:cxn ang="0">
                  <a:pos x="432" y="536"/>
                </a:cxn>
                <a:cxn ang="0">
                  <a:pos x="624" y="248"/>
                </a:cxn>
                <a:cxn ang="0">
                  <a:pos x="720" y="680"/>
                </a:cxn>
                <a:cxn ang="0">
                  <a:pos x="864" y="152"/>
                </a:cxn>
                <a:cxn ang="0">
                  <a:pos x="960" y="872"/>
                </a:cxn>
                <a:cxn ang="0">
                  <a:pos x="1056" y="8"/>
                </a:cxn>
                <a:cxn ang="0">
                  <a:pos x="1104" y="824"/>
                </a:cxn>
                <a:cxn ang="0">
                  <a:pos x="1200" y="200"/>
                </a:cxn>
                <a:cxn ang="0">
                  <a:pos x="1296" y="488"/>
                </a:cxn>
                <a:cxn ang="0">
                  <a:pos x="1392" y="536"/>
                </a:cxn>
                <a:cxn ang="0">
                  <a:pos x="3360" y="536"/>
                </a:cxn>
              </a:cxnLst>
              <a:rect l="0" t="0" r="r" b="b"/>
              <a:pathLst>
                <a:path w="3360" h="896">
                  <a:moveTo>
                    <a:pt x="0" y="536"/>
                  </a:moveTo>
                  <a:cubicBezTo>
                    <a:pt x="164" y="560"/>
                    <a:pt x="328" y="584"/>
                    <a:pt x="432" y="536"/>
                  </a:cubicBezTo>
                  <a:cubicBezTo>
                    <a:pt x="536" y="488"/>
                    <a:pt x="576" y="224"/>
                    <a:pt x="624" y="248"/>
                  </a:cubicBezTo>
                  <a:cubicBezTo>
                    <a:pt x="672" y="272"/>
                    <a:pt x="680" y="696"/>
                    <a:pt x="720" y="680"/>
                  </a:cubicBezTo>
                  <a:cubicBezTo>
                    <a:pt x="760" y="664"/>
                    <a:pt x="824" y="120"/>
                    <a:pt x="864" y="152"/>
                  </a:cubicBezTo>
                  <a:cubicBezTo>
                    <a:pt x="904" y="184"/>
                    <a:pt x="928" y="896"/>
                    <a:pt x="960" y="872"/>
                  </a:cubicBezTo>
                  <a:cubicBezTo>
                    <a:pt x="992" y="848"/>
                    <a:pt x="1032" y="16"/>
                    <a:pt x="1056" y="8"/>
                  </a:cubicBezTo>
                  <a:cubicBezTo>
                    <a:pt x="1080" y="0"/>
                    <a:pt x="1080" y="792"/>
                    <a:pt x="1104" y="824"/>
                  </a:cubicBezTo>
                  <a:cubicBezTo>
                    <a:pt x="1128" y="856"/>
                    <a:pt x="1168" y="256"/>
                    <a:pt x="1200" y="200"/>
                  </a:cubicBezTo>
                  <a:cubicBezTo>
                    <a:pt x="1232" y="144"/>
                    <a:pt x="1264" y="432"/>
                    <a:pt x="1296" y="488"/>
                  </a:cubicBezTo>
                  <a:cubicBezTo>
                    <a:pt x="1328" y="544"/>
                    <a:pt x="1048" y="528"/>
                    <a:pt x="1392" y="536"/>
                  </a:cubicBezTo>
                  <a:cubicBezTo>
                    <a:pt x="1736" y="544"/>
                    <a:pt x="3032" y="536"/>
                    <a:pt x="3360" y="536"/>
                  </a:cubicBezTo>
                </a:path>
              </a:pathLst>
            </a:custGeom>
            <a:noFill/>
            <a:ln w="19050" cap="sq" cmpd="sng">
              <a:solidFill>
                <a:srgbClr val="DB0505"/>
              </a:solidFill>
              <a:prstDash val="solid"/>
              <a:round/>
              <a:headEnd type="none" w="sm" len="sm"/>
              <a:tailEnd type="none" w="sm" len="sm"/>
            </a:ln>
            <a:effectLst/>
          </p:spPr>
          <p:txBody>
            <a:bodyPr/>
            <a:lstStyle/>
            <a:p>
              <a:endParaRPr lang="en-US"/>
            </a:p>
          </p:txBody>
        </p:sp>
        <p:sp>
          <p:nvSpPr>
            <p:cNvPr id="993307" name="Rectangle 27"/>
            <p:cNvSpPr>
              <a:spLocks noChangeArrowheads="1"/>
            </p:cNvSpPr>
            <p:nvPr/>
          </p:nvSpPr>
          <p:spPr bwMode="auto">
            <a:xfrm>
              <a:off x="4493" y="2753"/>
              <a:ext cx="864" cy="354"/>
            </a:xfrm>
            <a:prstGeom prst="rect">
              <a:avLst/>
            </a:prstGeom>
            <a:noFill/>
            <a:ln w="12700">
              <a:noFill/>
              <a:miter lim="800000"/>
              <a:headEnd type="none" w="sm" len="sm"/>
              <a:tailEnd type="none" w="sm" len="sm"/>
            </a:ln>
            <a:effectLst/>
          </p:spPr>
          <p:txBody>
            <a:bodyPr wrap="none">
              <a:spAutoFit/>
            </a:bodyPr>
            <a:lstStyle/>
            <a:p>
              <a:pPr algn="l"/>
              <a:r>
                <a:rPr lang="en-US" sz="6700" b="1" dirty="0">
                  <a:solidFill>
                    <a:schemeClr val="tx1"/>
                  </a:solidFill>
                  <a:effectLst>
                    <a:outerShdw blurRad="38100" dist="38100" dir="2700000" algn="tl">
                      <a:srgbClr val="000000"/>
                    </a:outerShdw>
                  </a:effectLst>
                  <a:latin typeface="Palatino" pitchFamily="18" charset="0"/>
                </a:rPr>
                <a:t> </a:t>
              </a:r>
              <a:r>
                <a:rPr lang="en-US" sz="67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a:cs typeface="Arial"/>
                </a:rPr>
                <a:t>Control</a:t>
              </a:r>
              <a:endParaRPr lang="en-US" sz="7600" b="1" i="1" dirty="0">
                <a:solidFill>
                  <a:schemeClr val="tx1"/>
                </a:solidFill>
                <a:latin typeface="Arial"/>
                <a:cs typeface="Arial"/>
              </a:endParaRPr>
            </a:p>
          </p:txBody>
        </p:sp>
      </p:grpSp>
      <p:grpSp>
        <p:nvGrpSpPr>
          <p:cNvPr id="30" name="Group 19"/>
          <p:cNvGrpSpPr>
            <a:grpSpLocks/>
          </p:cNvGrpSpPr>
          <p:nvPr/>
        </p:nvGrpSpPr>
        <p:grpSpPr bwMode="auto">
          <a:xfrm>
            <a:off x="9220200" y="1524000"/>
            <a:ext cx="8005232" cy="1600200"/>
            <a:chOff x="3053" y="2592"/>
            <a:chExt cx="1891" cy="576"/>
          </a:xfrm>
        </p:grpSpPr>
        <p:sp>
          <p:nvSpPr>
            <p:cNvPr id="31" name="Freeform 20"/>
            <p:cNvSpPr>
              <a:spLocks/>
            </p:cNvSpPr>
            <p:nvPr/>
          </p:nvSpPr>
          <p:spPr bwMode="auto">
            <a:xfrm flipH="1">
              <a:off x="3216" y="2592"/>
              <a:ext cx="1728" cy="576"/>
            </a:xfrm>
            <a:custGeom>
              <a:avLst/>
              <a:gdLst/>
              <a:ahLst/>
              <a:cxnLst>
                <a:cxn ang="0">
                  <a:pos x="0" y="536"/>
                </a:cxn>
                <a:cxn ang="0">
                  <a:pos x="432" y="536"/>
                </a:cxn>
                <a:cxn ang="0">
                  <a:pos x="624" y="248"/>
                </a:cxn>
                <a:cxn ang="0">
                  <a:pos x="720" y="680"/>
                </a:cxn>
                <a:cxn ang="0">
                  <a:pos x="864" y="152"/>
                </a:cxn>
                <a:cxn ang="0">
                  <a:pos x="960" y="872"/>
                </a:cxn>
                <a:cxn ang="0">
                  <a:pos x="1056" y="8"/>
                </a:cxn>
                <a:cxn ang="0">
                  <a:pos x="1104" y="824"/>
                </a:cxn>
                <a:cxn ang="0">
                  <a:pos x="1200" y="200"/>
                </a:cxn>
                <a:cxn ang="0">
                  <a:pos x="1296" y="488"/>
                </a:cxn>
                <a:cxn ang="0">
                  <a:pos x="1392" y="536"/>
                </a:cxn>
                <a:cxn ang="0">
                  <a:pos x="3360" y="536"/>
                </a:cxn>
              </a:cxnLst>
              <a:rect l="0" t="0" r="r" b="b"/>
              <a:pathLst>
                <a:path w="3360" h="896">
                  <a:moveTo>
                    <a:pt x="0" y="536"/>
                  </a:moveTo>
                  <a:cubicBezTo>
                    <a:pt x="164" y="560"/>
                    <a:pt x="328" y="584"/>
                    <a:pt x="432" y="536"/>
                  </a:cubicBezTo>
                  <a:cubicBezTo>
                    <a:pt x="536" y="488"/>
                    <a:pt x="576" y="224"/>
                    <a:pt x="624" y="248"/>
                  </a:cubicBezTo>
                  <a:cubicBezTo>
                    <a:pt x="672" y="272"/>
                    <a:pt x="680" y="696"/>
                    <a:pt x="720" y="680"/>
                  </a:cubicBezTo>
                  <a:cubicBezTo>
                    <a:pt x="760" y="664"/>
                    <a:pt x="824" y="120"/>
                    <a:pt x="864" y="152"/>
                  </a:cubicBezTo>
                  <a:cubicBezTo>
                    <a:pt x="904" y="184"/>
                    <a:pt x="928" y="896"/>
                    <a:pt x="960" y="872"/>
                  </a:cubicBezTo>
                  <a:cubicBezTo>
                    <a:pt x="992" y="848"/>
                    <a:pt x="1032" y="16"/>
                    <a:pt x="1056" y="8"/>
                  </a:cubicBezTo>
                  <a:cubicBezTo>
                    <a:pt x="1080" y="0"/>
                    <a:pt x="1080" y="792"/>
                    <a:pt x="1104" y="824"/>
                  </a:cubicBezTo>
                  <a:cubicBezTo>
                    <a:pt x="1128" y="856"/>
                    <a:pt x="1168" y="256"/>
                    <a:pt x="1200" y="200"/>
                  </a:cubicBezTo>
                  <a:cubicBezTo>
                    <a:pt x="1232" y="144"/>
                    <a:pt x="1264" y="432"/>
                    <a:pt x="1296" y="488"/>
                  </a:cubicBezTo>
                  <a:cubicBezTo>
                    <a:pt x="1328" y="544"/>
                    <a:pt x="1048" y="528"/>
                    <a:pt x="1392" y="536"/>
                  </a:cubicBezTo>
                  <a:cubicBezTo>
                    <a:pt x="1736" y="544"/>
                    <a:pt x="3032" y="536"/>
                    <a:pt x="3360" y="536"/>
                  </a:cubicBezTo>
                </a:path>
              </a:pathLst>
            </a:custGeom>
            <a:noFill/>
            <a:ln w="19050" cap="sq" cmpd="sng">
              <a:solidFill>
                <a:srgbClr val="DB0505"/>
              </a:solidFill>
              <a:prstDash val="solid"/>
              <a:round/>
              <a:headEnd type="none" w="sm" len="sm"/>
              <a:tailEnd type="none" w="sm" len="sm"/>
            </a:ln>
            <a:effectLst/>
          </p:spPr>
          <p:txBody>
            <a:bodyPr/>
            <a:lstStyle/>
            <a:p>
              <a:endParaRPr lang="en-US"/>
            </a:p>
          </p:txBody>
        </p:sp>
        <p:sp>
          <p:nvSpPr>
            <p:cNvPr id="32" name="Rectangle 21"/>
            <p:cNvSpPr>
              <a:spLocks noChangeArrowheads="1"/>
            </p:cNvSpPr>
            <p:nvPr/>
          </p:nvSpPr>
          <p:spPr bwMode="auto">
            <a:xfrm>
              <a:off x="3053" y="2642"/>
              <a:ext cx="1131" cy="404"/>
            </a:xfrm>
            <a:prstGeom prst="rect">
              <a:avLst/>
            </a:prstGeom>
            <a:noFill/>
            <a:ln w="12700">
              <a:noFill/>
              <a:miter lim="800000"/>
              <a:headEnd type="none" w="sm" len="sm"/>
              <a:tailEnd type="none" w="sm" len="sm"/>
            </a:ln>
            <a:effectLst/>
          </p:spPr>
          <p:txBody>
            <a:bodyPr wrap="none">
              <a:spAutoFit/>
            </a:bodyPr>
            <a:lstStyle/>
            <a:p>
              <a:pPr algn="l"/>
              <a:r>
                <a:rPr lang="en-US" sz="67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a:cs typeface="Arial"/>
                </a:rPr>
                <a:t>Stagnation</a:t>
              </a:r>
              <a:endParaRPr lang="en-US" sz="7600" b="1" i="1" dirty="0">
                <a:solidFill>
                  <a:schemeClr val="tx1"/>
                </a:solidFill>
                <a:latin typeface="Arial"/>
                <a:cs typeface="Arial"/>
              </a:endParaRPr>
            </a:p>
          </p:txBody>
        </p:sp>
      </p:grpSp>
    </p:spTree>
    <p:extLst>
      <p:ext uri="{BB962C8B-B14F-4D97-AF65-F5344CB8AC3E}">
        <p14:creationId xmlns:p14="http://schemas.microsoft.com/office/powerpoint/2010/main" val="13953029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93302"/>
                                        </p:tgtEl>
                                        <p:attrNameLst>
                                          <p:attrName>style.visibility</p:attrName>
                                        </p:attrNameLst>
                                      </p:cBhvr>
                                      <p:to>
                                        <p:strVal val="visible"/>
                                      </p:to>
                                    </p:set>
                                    <p:animEffect transition="in" filter="dissolve">
                                      <p:cBhvr>
                                        <p:cTn id="7" dur="500"/>
                                        <p:tgtEl>
                                          <p:spTgt spid="9933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93299"/>
                                        </p:tgtEl>
                                        <p:attrNameLst>
                                          <p:attrName>style.visibility</p:attrName>
                                        </p:attrNameLst>
                                      </p:cBhvr>
                                      <p:to>
                                        <p:strVal val="visible"/>
                                      </p:to>
                                    </p:set>
                                    <p:animEffect transition="in" filter="dissolve">
                                      <p:cBhvr>
                                        <p:cTn id="12" dur="500"/>
                                        <p:tgtEl>
                                          <p:spTgt spid="99329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93296"/>
                                        </p:tgtEl>
                                        <p:attrNameLst>
                                          <p:attrName>style.visibility</p:attrName>
                                        </p:attrNameLst>
                                      </p:cBhvr>
                                      <p:to>
                                        <p:strVal val="visible"/>
                                      </p:to>
                                    </p:set>
                                    <p:animEffect transition="in" filter="dissolve">
                                      <p:cBhvr>
                                        <p:cTn id="22" dur="500"/>
                                        <p:tgtEl>
                                          <p:spTgt spid="99329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93305"/>
                                        </p:tgtEl>
                                        <p:attrNameLst>
                                          <p:attrName>style.visibility</p:attrName>
                                        </p:attrNameLst>
                                      </p:cBhvr>
                                      <p:to>
                                        <p:strVal val="visible"/>
                                      </p:to>
                                    </p:set>
                                    <p:animEffect transition="in" filter="dissolve">
                                      <p:cBhvr>
                                        <p:cTn id="27" dur="500"/>
                                        <p:tgtEl>
                                          <p:spTgt spid="993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7A3B4C0-2E01-8442-BA80-1D01BB1E0E6E}" type="slidenum">
              <a:rPr lang="en-US" smtClean="0"/>
              <a:pPr>
                <a:defRPr/>
              </a:pPr>
              <a:t>87</a:t>
            </a:fld>
            <a:endParaRPr lang="en-US"/>
          </a:p>
        </p:txBody>
      </p:sp>
    </p:spTree>
    <p:extLst>
      <p:ext uri="{BB962C8B-B14F-4D97-AF65-F5344CB8AC3E}">
        <p14:creationId xmlns:p14="http://schemas.microsoft.com/office/powerpoint/2010/main" val="35483522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2"/>
          <p:cNvSpPr>
            <a:spLocks noGrp="1"/>
          </p:cNvSpPr>
          <p:nvPr>
            <p:ph type="sldNum" sz="quarter" idx="4294967295"/>
          </p:nvPr>
        </p:nvSpPr>
        <p:spPr>
          <a:xfrm>
            <a:off x="17475200" y="12496800"/>
            <a:ext cx="5689600" cy="952500"/>
          </a:xfrm>
          <a:prstGeom prst="rect">
            <a:avLst/>
          </a:prstGeom>
        </p:spPr>
        <p:txBody>
          <a:bodyPr lIns="217709" tIns="108855" rIns="217709" bIns="108855"/>
          <a:lstStyle/>
          <a:p>
            <a:fld id="{95AC49D5-498B-48A8-9E89-D8927269D01B}" type="slidenum">
              <a:rPr lang="en-US"/>
              <a:pPr/>
              <a:t>88</a:t>
            </a:fld>
            <a:endParaRPr lang="en-US"/>
          </a:p>
        </p:txBody>
      </p:sp>
      <p:sp>
        <p:nvSpPr>
          <p:cNvPr id="995330" name="Rectangle 2"/>
          <p:cNvSpPr>
            <a:spLocks noChangeArrowheads="1"/>
          </p:cNvSpPr>
          <p:nvPr/>
        </p:nvSpPr>
        <p:spPr bwMode="auto">
          <a:xfrm>
            <a:off x="1049867" y="114300"/>
            <a:ext cx="20726400" cy="2286000"/>
          </a:xfrm>
          <a:prstGeom prst="rect">
            <a:avLst/>
          </a:prstGeom>
          <a:noFill/>
          <a:ln w="12700">
            <a:noFill/>
            <a:miter lim="800000"/>
            <a:headEnd/>
            <a:tailEnd/>
          </a:ln>
          <a:effectLst>
            <a:outerShdw dist="35921" dir="2700000" algn="ctr" rotWithShape="0">
              <a:schemeClr val="bg2"/>
            </a:outerShdw>
          </a:effectLst>
        </p:spPr>
        <p:txBody>
          <a:bodyPr lIns="215440" tIns="105831" rIns="215440" bIns="105831" anchor="ctr"/>
          <a:lstStyle/>
          <a:p>
            <a:r>
              <a:rPr lang="en-US" sz="95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rPr>
              <a:t>Life Cycle –  Classic Responses</a:t>
            </a:r>
            <a:endParaRPr lang="en-US" sz="105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endParaRPr>
          </a:p>
        </p:txBody>
      </p:sp>
      <p:sp>
        <p:nvSpPr>
          <p:cNvPr id="995331" name="Freeform 3"/>
          <p:cNvSpPr>
            <a:spLocks/>
          </p:cNvSpPr>
          <p:nvPr/>
        </p:nvSpPr>
        <p:spPr bwMode="auto">
          <a:xfrm>
            <a:off x="5080000" y="2705100"/>
            <a:ext cx="14427200" cy="9906000"/>
          </a:xfrm>
          <a:custGeom>
            <a:avLst/>
            <a:gdLst/>
            <a:ahLst/>
            <a:cxnLst>
              <a:cxn ang="0">
                <a:pos x="0" y="3128"/>
              </a:cxn>
              <a:cxn ang="0">
                <a:pos x="1584" y="8"/>
              </a:cxn>
              <a:cxn ang="0">
                <a:pos x="3408" y="3080"/>
              </a:cxn>
            </a:cxnLst>
            <a:rect l="0" t="0" r="r" b="b"/>
            <a:pathLst>
              <a:path w="3408" h="3128">
                <a:moveTo>
                  <a:pt x="0" y="3128"/>
                </a:moveTo>
                <a:cubicBezTo>
                  <a:pt x="508" y="1572"/>
                  <a:pt x="1016" y="16"/>
                  <a:pt x="1584" y="8"/>
                </a:cubicBezTo>
                <a:cubicBezTo>
                  <a:pt x="2152" y="0"/>
                  <a:pt x="3104" y="2568"/>
                  <a:pt x="3408" y="3080"/>
                </a:cubicBezTo>
              </a:path>
            </a:pathLst>
          </a:custGeom>
          <a:noFill/>
          <a:ln w="57150" cap="flat" cmpd="sng">
            <a:solidFill>
              <a:schemeClr val="tx2"/>
            </a:solidFill>
            <a:prstDash val="solid"/>
            <a:round/>
            <a:headEnd type="none" w="sm" len="sm"/>
            <a:tailEnd type="none" w="sm" len="sm"/>
          </a:ln>
          <a:effectLst>
            <a:outerShdw dist="35921" dir="2700000" algn="ctr" rotWithShape="0">
              <a:schemeClr val="bg2"/>
            </a:outerShdw>
          </a:effectLst>
        </p:spPr>
        <p:txBody>
          <a:bodyPr wrap="none" lIns="217709" tIns="108855" rIns="217709" bIns="108855" anchor="ctr"/>
          <a:lstStyle/>
          <a:p>
            <a:endParaRPr lang="en-US"/>
          </a:p>
        </p:txBody>
      </p:sp>
      <p:sp>
        <p:nvSpPr>
          <p:cNvPr id="995332" name="Rectangle 4"/>
          <p:cNvSpPr>
            <a:spLocks noChangeArrowheads="1"/>
          </p:cNvSpPr>
          <p:nvPr/>
        </p:nvSpPr>
        <p:spPr bwMode="auto">
          <a:xfrm>
            <a:off x="2269068" y="11398251"/>
            <a:ext cx="2679320" cy="1250888"/>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Birth</a:t>
            </a:r>
            <a:endParaRPr lang="en-US" sz="9500" b="1" i="1" dirty="0">
              <a:solidFill>
                <a:schemeClr val="tx1"/>
              </a:solidFill>
              <a:latin typeface="Arial"/>
              <a:cs typeface="Arial"/>
            </a:endParaRPr>
          </a:p>
        </p:txBody>
      </p:sp>
      <p:sp>
        <p:nvSpPr>
          <p:cNvPr id="995333" name="Rectangle 5"/>
          <p:cNvSpPr>
            <a:spLocks noChangeArrowheads="1"/>
          </p:cNvSpPr>
          <p:nvPr/>
        </p:nvSpPr>
        <p:spPr bwMode="auto">
          <a:xfrm>
            <a:off x="3064935" y="7131051"/>
            <a:ext cx="3688003" cy="1250888"/>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Growth</a:t>
            </a:r>
            <a:endParaRPr lang="en-US" sz="6700" b="1" i="1" dirty="0">
              <a:solidFill>
                <a:schemeClr val="tx1"/>
              </a:solidFill>
              <a:latin typeface="Arial"/>
              <a:cs typeface="Arial"/>
            </a:endParaRPr>
          </a:p>
        </p:txBody>
      </p:sp>
      <p:sp>
        <p:nvSpPr>
          <p:cNvPr id="995334" name="Rectangle 6"/>
          <p:cNvSpPr>
            <a:spLocks noChangeArrowheads="1"/>
          </p:cNvSpPr>
          <p:nvPr/>
        </p:nvSpPr>
        <p:spPr bwMode="auto">
          <a:xfrm>
            <a:off x="4682067" y="3016251"/>
            <a:ext cx="4035617" cy="1250888"/>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Maturity</a:t>
            </a:r>
            <a:endParaRPr lang="en-US" sz="6700" b="1" i="1" dirty="0">
              <a:solidFill>
                <a:schemeClr val="tx1"/>
              </a:solidFill>
              <a:latin typeface="Arial"/>
              <a:cs typeface="Arial"/>
            </a:endParaRPr>
          </a:p>
        </p:txBody>
      </p:sp>
      <p:sp>
        <p:nvSpPr>
          <p:cNvPr id="995335" name="Rectangle 7"/>
          <p:cNvSpPr>
            <a:spLocks noChangeArrowheads="1"/>
          </p:cNvSpPr>
          <p:nvPr/>
        </p:nvSpPr>
        <p:spPr bwMode="auto">
          <a:xfrm>
            <a:off x="14380635" y="2924176"/>
            <a:ext cx="5917592" cy="1250888"/>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Maintenance</a:t>
            </a:r>
            <a:endParaRPr lang="en-US" sz="6700" b="1" i="1" dirty="0">
              <a:solidFill>
                <a:schemeClr val="tx1"/>
              </a:solidFill>
              <a:latin typeface="Arial"/>
              <a:cs typeface="Arial"/>
            </a:endParaRPr>
          </a:p>
        </p:txBody>
      </p:sp>
      <p:sp>
        <p:nvSpPr>
          <p:cNvPr id="995336" name="Rectangle 8"/>
          <p:cNvSpPr>
            <a:spLocks noChangeArrowheads="1"/>
          </p:cNvSpPr>
          <p:nvPr/>
        </p:nvSpPr>
        <p:spPr bwMode="auto">
          <a:xfrm>
            <a:off x="17475201" y="7038976"/>
            <a:ext cx="3743921" cy="1250888"/>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Decline</a:t>
            </a:r>
            <a:endParaRPr lang="en-US" sz="6700" b="1" i="1" dirty="0">
              <a:solidFill>
                <a:schemeClr val="tx1"/>
              </a:solidFill>
              <a:latin typeface="Arial"/>
              <a:cs typeface="Arial"/>
            </a:endParaRPr>
          </a:p>
        </p:txBody>
      </p:sp>
      <p:sp>
        <p:nvSpPr>
          <p:cNvPr id="995337" name="Rectangle 9"/>
          <p:cNvSpPr>
            <a:spLocks noChangeArrowheads="1"/>
          </p:cNvSpPr>
          <p:nvPr/>
        </p:nvSpPr>
        <p:spPr bwMode="auto">
          <a:xfrm>
            <a:off x="19807769" y="11277601"/>
            <a:ext cx="3036289" cy="1250888"/>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Death</a:t>
            </a:r>
            <a:endParaRPr lang="en-US" sz="6700" b="1" i="1" dirty="0">
              <a:solidFill>
                <a:schemeClr val="tx1"/>
              </a:solidFill>
              <a:latin typeface="Arial"/>
              <a:cs typeface="Arial"/>
            </a:endParaRPr>
          </a:p>
        </p:txBody>
      </p:sp>
      <p:sp>
        <p:nvSpPr>
          <p:cNvPr id="995338" name="Oval 10"/>
          <p:cNvSpPr>
            <a:spLocks noChangeArrowheads="1"/>
          </p:cNvSpPr>
          <p:nvPr/>
        </p:nvSpPr>
        <p:spPr bwMode="auto">
          <a:xfrm>
            <a:off x="9448800" y="3314700"/>
            <a:ext cx="914400" cy="609600"/>
          </a:xfrm>
          <a:prstGeom prst="ellipse">
            <a:avLst/>
          </a:prstGeom>
          <a:solidFill>
            <a:srgbClr val="0000FF"/>
          </a:solidFill>
          <a:ln w="12700">
            <a:solidFill>
              <a:schemeClr val="tx1"/>
            </a:solidFill>
            <a:round/>
            <a:headEnd type="none" w="sm" len="sm"/>
            <a:tailEnd type="none" w="sm" len="sm"/>
          </a:ln>
          <a:effectLst>
            <a:outerShdw dist="35921" dir="2700000" algn="ctr" rotWithShape="0">
              <a:schemeClr val="bg2"/>
            </a:outerShdw>
          </a:effectLst>
        </p:spPr>
        <p:txBody>
          <a:bodyPr wrap="none" lIns="217709" tIns="108855" rIns="217709" bIns="108855" anchor="ctr"/>
          <a:lstStyle/>
          <a:p>
            <a:endParaRPr lang="en-US"/>
          </a:p>
        </p:txBody>
      </p:sp>
      <p:sp>
        <p:nvSpPr>
          <p:cNvPr id="995339" name="Oval 11"/>
          <p:cNvSpPr>
            <a:spLocks noChangeArrowheads="1"/>
          </p:cNvSpPr>
          <p:nvPr/>
        </p:nvSpPr>
        <p:spPr bwMode="auto">
          <a:xfrm>
            <a:off x="6942667" y="7277100"/>
            <a:ext cx="914400" cy="609600"/>
          </a:xfrm>
          <a:prstGeom prst="ellipse">
            <a:avLst/>
          </a:prstGeom>
          <a:solidFill>
            <a:srgbClr val="0000FF"/>
          </a:solidFill>
          <a:ln w="12700">
            <a:solidFill>
              <a:schemeClr val="tx1"/>
            </a:solidFill>
            <a:round/>
            <a:headEnd type="none" w="sm" len="sm"/>
            <a:tailEnd type="none" w="sm" len="sm"/>
          </a:ln>
          <a:effectLst>
            <a:outerShdw dist="35921" dir="2700000" algn="ctr" rotWithShape="0">
              <a:schemeClr val="bg2"/>
            </a:outerShdw>
          </a:effectLst>
        </p:spPr>
        <p:txBody>
          <a:bodyPr wrap="none" lIns="217709" tIns="108855" rIns="217709" bIns="108855" anchor="ctr"/>
          <a:lstStyle/>
          <a:p>
            <a:endParaRPr lang="en-US"/>
          </a:p>
        </p:txBody>
      </p:sp>
      <p:sp>
        <p:nvSpPr>
          <p:cNvPr id="995340" name="Oval 12"/>
          <p:cNvSpPr>
            <a:spLocks noChangeArrowheads="1"/>
          </p:cNvSpPr>
          <p:nvPr/>
        </p:nvSpPr>
        <p:spPr bwMode="auto">
          <a:xfrm>
            <a:off x="4974168" y="11668126"/>
            <a:ext cx="914400" cy="609600"/>
          </a:xfrm>
          <a:prstGeom prst="ellipse">
            <a:avLst/>
          </a:prstGeom>
          <a:solidFill>
            <a:srgbClr val="0000FF"/>
          </a:solidFill>
          <a:ln w="12700">
            <a:solidFill>
              <a:schemeClr val="tx1"/>
            </a:solidFill>
            <a:round/>
            <a:headEnd type="none" w="sm" len="sm"/>
            <a:tailEnd type="none" w="sm" len="sm"/>
          </a:ln>
          <a:effectLst>
            <a:outerShdw dist="35921" dir="2700000" algn="ctr" rotWithShape="0">
              <a:schemeClr val="bg2"/>
            </a:outerShdw>
          </a:effectLst>
        </p:spPr>
        <p:txBody>
          <a:bodyPr wrap="none" lIns="217709" tIns="108855" rIns="217709" bIns="108855" anchor="ctr"/>
          <a:lstStyle/>
          <a:p>
            <a:endParaRPr lang="en-US"/>
          </a:p>
        </p:txBody>
      </p:sp>
      <p:sp>
        <p:nvSpPr>
          <p:cNvPr id="995341" name="Oval 13"/>
          <p:cNvSpPr>
            <a:spLocks noChangeArrowheads="1"/>
          </p:cNvSpPr>
          <p:nvPr/>
        </p:nvSpPr>
        <p:spPr bwMode="auto">
          <a:xfrm>
            <a:off x="13004800" y="3314700"/>
            <a:ext cx="914400" cy="609600"/>
          </a:xfrm>
          <a:prstGeom prst="ellipse">
            <a:avLst/>
          </a:prstGeom>
          <a:solidFill>
            <a:srgbClr val="0000FF"/>
          </a:solidFill>
          <a:ln w="12700">
            <a:solidFill>
              <a:schemeClr val="tx1"/>
            </a:solidFill>
            <a:round/>
            <a:headEnd type="none" w="sm" len="sm"/>
            <a:tailEnd type="none" w="sm" len="sm"/>
          </a:ln>
          <a:effectLst>
            <a:outerShdw dist="35921" dir="2700000" algn="ctr" rotWithShape="0">
              <a:schemeClr val="bg2"/>
            </a:outerShdw>
          </a:effectLst>
        </p:spPr>
        <p:txBody>
          <a:bodyPr wrap="none" lIns="217709" tIns="108855" rIns="217709" bIns="108855" anchor="ctr"/>
          <a:lstStyle/>
          <a:p>
            <a:endParaRPr lang="en-US"/>
          </a:p>
        </p:txBody>
      </p:sp>
      <p:sp>
        <p:nvSpPr>
          <p:cNvPr id="995342" name="Oval 14"/>
          <p:cNvSpPr>
            <a:spLocks noChangeArrowheads="1"/>
          </p:cNvSpPr>
          <p:nvPr/>
        </p:nvSpPr>
        <p:spPr bwMode="auto">
          <a:xfrm>
            <a:off x="15951200" y="7277100"/>
            <a:ext cx="914400" cy="609600"/>
          </a:xfrm>
          <a:prstGeom prst="ellipse">
            <a:avLst/>
          </a:prstGeom>
          <a:solidFill>
            <a:srgbClr val="0000FF"/>
          </a:solidFill>
          <a:ln w="12700">
            <a:solidFill>
              <a:schemeClr val="tx1"/>
            </a:solidFill>
            <a:round/>
            <a:headEnd type="none" w="sm" len="sm"/>
            <a:tailEnd type="none" w="sm" len="sm"/>
          </a:ln>
          <a:effectLst>
            <a:outerShdw dist="35921" dir="2700000" algn="ctr" rotWithShape="0">
              <a:schemeClr val="bg2"/>
            </a:outerShdw>
          </a:effectLst>
        </p:spPr>
        <p:txBody>
          <a:bodyPr wrap="none" lIns="217709" tIns="108855" rIns="217709" bIns="108855" anchor="ctr"/>
          <a:lstStyle/>
          <a:p>
            <a:endParaRPr lang="en-US"/>
          </a:p>
        </p:txBody>
      </p:sp>
      <p:sp>
        <p:nvSpPr>
          <p:cNvPr id="995343" name="Oval 15"/>
          <p:cNvSpPr>
            <a:spLocks noChangeArrowheads="1"/>
          </p:cNvSpPr>
          <p:nvPr/>
        </p:nvSpPr>
        <p:spPr bwMode="auto">
          <a:xfrm>
            <a:off x="18389600" y="11363326"/>
            <a:ext cx="914400" cy="609600"/>
          </a:xfrm>
          <a:prstGeom prst="ellipse">
            <a:avLst/>
          </a:prstGeom>
          <a:solidFill>
            <a:srgbClr val="0000FF"/>
          </a:solidFill>
          <a:ln w="12700">
            <a:solidFill>
              <a:schemeClr val="tx1"/>
            </a:solidFill>
            <a:round/>
            <a:headEnd type="none" w="sm" len="sm"/>
            <a:tailEnd type="none" w="sm" len="sm"/>
          </a:ln>
          <a:effectLst>
            <a:outerShdw dist="35921" dir="2700000" algn="ctr" rotWithShape="0">
              <a:schemeClr val="bg2"/>
            </a:outerShdw>
          </a:effectLst>
        </p:spPr>
        <p:txBody>
          <a:bodyPr wrap="none" lIns="217709" tIns="108855" rIns="217709" bIns="108855" anchor="ctr"/>
          <a:lstStyle/>
          <a:p>
            <a:endParaRPr lang="en-US"/>
          </a:p>
        </p:txBody>
      </p:sp>
      <p:sp>
        <p:nvSpPr>
          <p:cNvPr id="995344" name="Rectangle 16"/>
          <p:cNvSpPr>
            <a:spLocks noChangeArrowheads="1"/>
          </p:cNvSpPr>
          <p:nvPr/>
        </p:nvSpPr>
        <p:spPr bwMode="auto">
          <a:xfrm>
            <a:off x="812800" y="12068176"/>
            <a:ext cx="3426263" cy="1250888"/>
          </a:xfrm>
          <a:prstGeom prst="rect">
            <a:avLst/>
          </a:prstGeom>
          <a:noFill/>
          <a:ln w="12700">
            <a:noFill/>
            <a:miter lim="800000"/>
            <a:headEnd type="none" w="sm" len="sm"/>
            <a:tailEnd type="none" w="sm" len="sm"/>
          </a:ln>
          <a:effectLst>
            <a:outerShdw dist="17961" dir="2700000" algn="ctr" rotWithShape="0">
              <a:schemeClr val="bg2"/>
            </a:outerShdw>
          </a:effectLst>
        </p:spPr>
        <p:txBody>
          <a:bodyPr wrap="none" lIns="217709" tIns="108855" rIns="217709" bIns="108855">
            <a:spAutoFit/>
          </a:bodyPr>
          <a:lstStyle/>
          <a:p>
            <a:pPr algn="l"/>
            <a:r>
              <a:rPr lang="en-US" sz="6700" b="1" i="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a:cs typeface="Arial"/>
              </a:rPr>
              <a:t>Dream</a:t>
            </a:r>
            <a:endParaRPr lang="en-US" sz="9500" b="1" i="1" dirty="0">
              <a:solidFill>
                <a:srgbClr val="FF8000">
                  <a:alpha val="50000"/>
                </a:srgbClr>
              </a:solidFill>
              <a:latin typeface="Arial"/>
              <a:cs typeface="Arial"/>
            </a:endParaRPr>
          </a:p>
        </p:txBody>
      </p:sp>
      <p:sp>
        <p:nvSpPr>
          <p:cNvPr id="995345" name="Rectangle 17"/>
          <p:cNvSpPr>
            <a:spLocks noChangeArrowheads="1"/>
          </p:cNvSpPr>
          <p:nvPr/>
        </p:nvSpPr>
        <p:spPr bwMode="auto">
          <a:xfrm>
            <a:off x="812801" y="7781926"/>
            <a:ext cx="3323251" cy="1250888"/>
          </a:xfrm>
          <a:prstGeom prst="rect">
            <a:avLst/>
          </a:prstGeom>
          <a:noFill/>
          <a:ln w="12700">
            <a:noFill/>
            <a:miter lim="800000"/>
            <a:headEnd type="none" w="sm" len="sm"/>
            <a:tailEnd type="none" w="sm" len="sm"/>
          </a:ln>
          <a:effectLst>
            <a:outerShdw dist="17961" dir="2700000" algn="ctr" rotWithShape="0">
              <a:schemeClr val="bg2"/>
            </a:outerShdw>
          </a:effectLst>
        </p:spPr>
        <p:txBody>
          <a:bodyPr wrap="none" lIns="217709" tIns="108855" rIns="217709" bIns="108855">
            <a:spAutoFit/>
          </a:bodyPr>
          <a:lstStyle/>
          <a:p>
            <a:pPr algn="l"/>
            <a:r>
              <a:rPr lang="en-US" sz="6700" b="1" i="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a:cs typeface="Arial"/>
              </a:rPr>
              <a:t>Clarify</a:t>
            </a:r>
            <a:endParaRPr lang="en-US" sz="6700" b="1" i="1" dirty="0">
              <a:solidFill>
                <a:schemeClr val="hlink"/>
              </a:solidFill>
              <a:latin typeface="Arial"/>
              <a:cs typeface="Arial"/>
            </a:endParaRPr>
          </a:p>
        </p:txBody>
      </p:sp>
      <p:sp>
        <p:nvSpPr>
          <p:cNvPr id="995346" name="Rectangle 18"/>
          <p:cNvSpPr>
            <a:spLocks noChangeArrowheads="1"/>
          </p:cNvSpPr>
          <p:nvPr/>
        </p:nvSpPr>
        <p:spPr bwMode="auto">
          <a:xfrm>
            <a:off x="5334000" y="9525000"/>
            <a:ext cx="4325522" cy="1250888"/>
          </a:xfrm>
          <a:prstGeom prst="rect">
            <a:avLst/>
          </a:prstGeom>
          <a:noFill/>
          <a:ln w="12700">
            <a:noFill/>
            <a:miter lim="800000"/>
            <a:headEnd type="none" w="sm" len="sm"/>
            <a:tailEnd type="none" w="sm" len="sm"/>
          </a:ln>
          <a:effectLst>
            <a:outerShdw dist="17961" dir="2700000" algn="ctr" rotWithShape="0">
              <a:schemeClr val="bg2"/>
            </a:outerShdw>
          </a:effectLst>
        </p:spPr>
        <p:txBody>
          <a:bodyPr wrap="none" lIns="217709" tIns="108855" rIns="217709" bIns="108855">
            <a:spAutoFit/>
          </a:bodyPr>
          <a:lstStyle/>
          <a:p>
            <a:pPr algn="l"/>
            <a:r>
              <a:rPr lang="en-US" sz="6700" b="1" i="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a:cs typeface="Arial"/>
              </a:rPr>
              <a:t>Organize</a:t>
            </a:r>
            <a:endParaRPr lang="en-US" sz="6700" b="1" i="1" dirty="0">
              <a:solidFill>
                <a:schemeClr val="hlink"/>
              </a:solidFill>
              <a:latin typeface="Arial"/>
              <a:cs typeface="Arial"/>
            </a:endParaRPr>
          </a:p>
        </p:txBody>
      </p:sp>
      <p:sp>
        <p:nvSpPr>
          <p:cNvPr id="995347" name="Rectangle 19"/>
          <p:cNvSpPr>
            <a:spLocks noChangeArrowheads="1"/>
          </p:cNvSpPr>
          <p:nvPr/>
        </p:nvSpPr>
        <p:spPr bwMode="auto">
          <a:xfrm>
            <a:off x="18694400" y="3686176"/>
            <a:ext cx="4210299" cy="1250888"/>
          </a:xfrm>
          <a:prstGeom prst="rect">
            <a:avLst/>
          </a:prstGeom>
          <a:noFill/>
          <a:ln w="12700">
            <a:noFill/>
            <a:miter lim="800000"/>
            <a:headEnd type="none" w="sm" len="sm"/>
            <a:tailEnd type="none" w="sm" len="sm"/>
          </a:ln>
          <a:effectLst>
            <a:outerShdw dist="17961" dir="2700000" algn="ctr" rotWithShape="0">
              <a:schemeClr val="bg2"/>
            </a:outerShdw>
          </a:effectLst>
        </p:spPr>
        <p:txBody>
          <a:bodyPr wrap="none" lIns="217709" tIns="108855" rIns="217709" bIns="108855">
            <a:spAutoFit/>
          </a:bodyPr>
          <a:lstStyle/>
          <a:p>
            <a:pPr algn="l"/>
            <a:r>
              <a:rPr lang="en-US" sz="67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Optima"/>
                <a:cs typeface="Optima"/>
              </a:rPr>
              <a:t>Nostalgia</a:t>
            </a:r>
            <a:endParaRPr lang="en-US" sz="6700" b="1" i="1" dirty="0">
              <a:solidFill>
                <a:srgbClr val="FF0000"/>
              </a:solidFill>
              <a:latin typeface="Optima"/>
              <a:cs typeface="Optima"/>
            </a:endParaRPr>
          </a:p>
        </p:txBody>
      </p:sp>
      <p:sp>
        <p:nvSpPr>
          <p:cNvPr id="995348" name="Rectangle 20"/>
          <p:cNvSpPr>
            <a:spLocks noChangeArrowheads="1"/>
          </p:cNvSpPr>
          <p:nvPr/>
        </p:nvSpPr>
        <p:spPr bwMode="auto">
          <a:xfrm>
            <a:off x="19431001" y="7953376"/>
            <a:ext cx="3543084" cy="1250888"/>
          </a:xfrm>
          <a:prstGeom prst="rect">
            <a:avLst/>
          </a:prstGeom>
          <a:noFill/>
          <a:ln w="12700">
            <a:noFill/>
            <a:miter lim="800000"/>
            <a:headEnd type="none" w="sm" len="sm"/>
            <a:tailEnd type="none" w="sm" len="sm"/>
          </a:ln>
          <a:effectLst>
            <a:outerShdw dist="17961" dir="2700000" algn="ctr" rotWithShape="0">
              <a:schemeClr val="bg2"/>
            </a:outerShdw>
          </a:effectLst>
        </p:spPr>
        <p:txBody>
          <a:bodyPr wrap="none" lIns="217709" tIns="108855" rIns="217709" bIns="108855">
            <a:spAutoFit/>
          </a:bodyPr>
          <a:lstStyle/>
          <a:p>
            <a:pPr algn="l"/>
            <a:r>
              <a:rPr lang="en-US" sz="6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Optima"/>
                <a:cs typeface="Optima"/>
              </a:rPr>
              <a:t>Blaming</a:t>
            </a:r>
            <a:endParaRPr lang="en-US" sz="67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Optima"/>
              <a:cs typeface="Optima"/>
            </a:endParaRPr>
          </a:p>
        </p:txBody>
      </p:sp>
      <p:sp>
        <p:nvSpPr>
          <p:cNvPr id="995349" name="Rectangle 21"/>
          <p:cNvSpPr>
            <a:spLocks noChangeArrowheads="1"/>
          </p:cNvSpPr>
          <p:nvPr/>
        </p:nvSpPr>
        <p:spPr bwMode="auto">
          <a:xfrm>
            <a:off x="20248036" y="12068176"/>
            <a:ext cx="3500601" cy="1250888"/>
          </a:xfrm>
          <a:prstGeom prst="rect">
            <a:avLst/>
          </a:prstGeom>
          <a:noFill/>
          <a:ln w="12700">
            <a:noFill/>
            <a:miter lim="800000"/>
            <a:headEnd type="none" w="sm" len="sm"/>
            <a:tailEnd type="none" w="sm" len="sm"/>
          </a:ln>
          <a:effectLst>
            <a:outerShdw dist="17961" dir="2700000" algn="ctr" rotWithShape="0">
              <a:schemeClr val="bg2"/>
            </a:outerShdw>
          </a:effectLst>
        </p:spPr>
        <p:txBody>
          <a:bodyPr wrap="none" lIns="217709" tIns="108855" rIns="217709" bIns="108855">
            <a:spAutoFit/>
          </a:bodyPr>
          <a:lstStyle/>
          <a:p>
            <a:pPr algn="l"/>
            <a:r>
              <a:rPr lang="en-US" sz="67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Optima"/>
                <a:cs typeface="Optima"/>
              </a:rPr>
              <a:t>Leaving</a:t>
            </a:r>
            <a:endParaRPr lang="en-US" sz="6700" b="1" i="1" dirty="0">
              <a:solidFill>
                <a:srgbClr val="FF0000"/>
              </a:solidFill>
              <a:latin typeface="Optima"/>
              <a:cs typeface="Optima"/>
            </a:endParaRPr>
          </a:p>
        </p:txBody>
      </p:sp>
      <p:sp>
        <p:nvSpPr>
          <p:cNvPr id="995350" name="Rectangle 22"/>
          <p:cNvSpPr>
            <a:spLocks noChangeArrowheads="1"/>
          </p:cNvSpPr>
          <p:nvPr/>
        </p:nvSpPr>
        <p:spPr bwMode="auto">
          <a:xfrm>
            <a:off x="8729135" y="4876801"/>
            <a:ext cx="3752436" cy="1250888"/>
          </a:xfrm>
          <a:prstGeom prst="rect">
            <a:avLst/>
          </a:prstGeom>
          <a:noFill/>
          <a:ln w="12700">
            <a:noFill/>
            <a:miter lim="800000"/>
            <a:headEnd type="none" w="sm" len="sm"/>
            <a:tailEnd type="none" w="sm" len="sm"/>
          </a:ln>
          <a:effectLst>
            <a:outerShdw dist="17961" dir="2700000" algn="ctr" rotWithShape="0">
              <a:schemeClr val="bg2"/>
            </a:outerShdw>
          </a:effectLst>
        </p:spPr>
        <p:txBody>
          <a:bodyPr wrap="none" lIns="217709" tIns="108855" rIns="217709" bIns="108855">
            <a:spAutoFit/>
          </a:bodyPr>
          <a:lstStyle/>
          <a:p>
            <a:pPr algn="l"/>
            <a:r>
              <a:rPr lang="en-US" sz="6700" b="1" i="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a:cs typeface="Arial"/>
              </a:rPr>
              <a:t>Expand</a:t>
            </a:r>
            <a:endParaRPr lang="en-US" sz="6700" b="1" i="1" dirty="0">
              <a:solidFill>
                <a:schemeClr val="hlink"/>
              </a:solidFill>
              <a:latin typeface="Arial"/>
              <a:cs typeface="Arial"/>
            </a:endParaRPr>
          </a:p>
        </p:txBody>
      </p:sp>
      <p:sp>
        <p:nvSpPr>
          <p:cNvPr id="995351" name="Rectangle 23"/>
          <p:cNvSpPr>
            <a:spLocks noChangeArrowheads="1"/>
          </p:cNvSpPr>
          <p:nvPr/>
        </p:nvSpPr>
        <p:spPr bwMode="auto">
          <a:xfrm>
            <a:off x="12573000" y="5715000"/>
            <a:ext cx="5261105" cy="1250888"/>
          </a:xfrm>
          <a:prstGeom prst="rect">
            <a:avLst/>
          </a:prstGeom>
          <a:noFill/>
          <a:ln w="12700">
            <a:noFill/>
            <a:miter lim="800000"/>
            <a:headEnd type="none" w="sm" len="sm"/>
            <a:tailEnd type="none" w="sm" len="sm"/>
          </a:ln>
          <a:effectLst>
            <a:outerShdw dist="17961" dir="2700000" algn="ctr" rotWithShape="0">
              <a:schemeClr val="bg2"/>
            </a:outerShdw>
          </a:effectLst>
        </p:spPr>
        <p:txBody>
          <a:bodyPr wrap="none" lIns="217709" tIns="108855" rIns="217709" bIns="108855">
            <a:spAutoFit/>
          </a:bodyPr>
          <a:lstStyle/>
          <a:p>
            <a:pPr algn="l"/>
            <a:r>
              <a:rPr lang="en-US" sz="67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Optima"/>
                <a:cs typeface="Optima"/>
              </a:rPr>
              <a:t>Questioning</a:t>
            </a:r>
            <a:endParaRPr lang="en-US" sz="6700" b="1" i="1" dirty="0">
              <a:solidFill>
                <a:srgbClr val="FF0000"/>
              </a:solidFill>
              <a:latin typeface="Optima"/>
              <a:cs typeface="Optima"/>
            </a:endParaRPr>
          </a:p>
        </p:txBody>
      </p:sp>
      <p:sp>
        <p:nvSpPr>
          <p:cNvPr id="995352" name="Rectangle 24"/>
          <p:cNvSpPr>
            <a:spLocks noChangeArrowheads="1"/>
          </p:cNvSpPr>
          <p:nvPr/>
        </p:nvSpPr>
        <p:spPr bwMode="auto">
          <a:xfrm>
            <a:off x="999067" y="3657601"/>
            <a:ext cx="4277276" cy="1250888"/>
          </a:xfrm>
          <a:prstGeom prst="rect">
            <a:avLst/>
          </a:prstGeom>
          <a:noFill/>
          <a:ln w="12700">
            <a:noFill/>
            <a:miter lim="800000"/>
            <a:headEnd type="none" w="sm" len="sm"/>
            <a:tailEnd type="none" w="sm" len="sm"/>
          </a:ln>
          <a:effectLst>
            <a:outerShdw dist="17961" dir="2700000" algn="ctr" rotWithShape="0">
              <a:schemeClr val="bg2"/>
            </a:outerShdw>
          </a:effectLst>
        </p:spPr>
        <p:txBody>
          <a:bodyPr wrap="none" lIns="217709" tIns="108855" rIns="217709" bIns="108855">
            <a:spAutoFit/>
          </a:bodyPr>
          <a:lstStyle/>
          <a:p>
            <a:pPr algn="l"/>
            <a:r>
              <a:rPr lang="en-US" sz="6700" b="1" i="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a:cs typeface="Arial"/>
              </a:rPr>
              <a:t>Optimize</a:t>
            </a:r>
            <a:endParaRPr lang="en-US" sz="6700" b="1" i="1" dirty="0">
              <a:solidFill>
                <a:schemeClr val="hlink"/>
              </a:solidFill>
              <a:latin typeface="Arial"/>
              <a:cs typeface="Arial"/>
            </a:endParaRPr>
          </a:p>
        </p:txBody>
      </p:sp>
      <p:sp>
        <p:nvSpPr>
          <p:cNvPr id="995353" name="Rectangle 25"/>
          <p:cNvSpPr>
            <a:spLocks noChangeArrowheads="1"/>
          </p:cNvSpPr>
          <p:nvPr/>
        </p:nvSpPr>
        <p:spPr bwMode="auto">
          <a:xfrm>
            <a:off x="13555135" y="9601200"/>
            <a:ext cx="5174325" cy="1250888"/>
          </a:xfrm>
          <a:prstGeom prst="rect">
            <a:avLst/>
          </a:prstGeom>
          <a:noFill/>
          <a:ln w="12700">
            <a:noFill/>
            <a:miter lim="800000"/>
            <a:headEnd type="none" w="sm" len="sm"/>
            <a:tailEnd type="none" w="sm" len="sm"/>
          </a:ln>
          <a:effectLst>
            <a:outerShdw dist="17961" dir="2700000" algn="ctr" rotWithShape="0">
              <a:schemeClr val="bg2"/>
            </a:outerShdw>
          </a:effectLst>
        </p:spPr>
        <p:txBody>
          <a:bodyPr wrap="none" lIns="217709" tIns="108855" rIns="217709" bIns="108855">
            <a:spAutoFit/>
          </a:bodyPr>
          <a:lstStyle/>
          <a:p>
            <a:pPr algn="l"/>
            <a:r>
              <a:rPr lang="en-US" sz="67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Optima"/>
                <a:cs typeface="Optima"/>
              </a:rPr>
              <a:t>Polarization</a:t>
            </a:r>
            <a:endParaRPr lang="en-US" sz="6700" b="1" i="1" dirty="0">
              <a:solidFill>
                <a:srgbClr val="FF0000"/>
              </a:solidFill>
              <a:latin typeface="Optima"/>
              <a:cs typeface="Optima"/>
            </a:endParaRPr>
          </a:p>
        </p:txBody>
      </p:sp>
    </p:spTree>
    <p:extLst>
      <p:ext uri="{BB962C8B-B14F-4D97-AF65-F5344CB8AC3E}">
        <p14:creationId xmlns:p14="http://schemas.microsoft.com/office/powerpoint/2010/main" val="5539088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5344"/>
                                        </p:tgtEl>
                                        <p:attrNameLst>
                                          <p:attrName>style.visibility</p:attrName>
                                        </p:attrNameLst>
                                      </p:cBhvr>
                                      <p:to>
                                        <p:strVal val="visible"/>
                                      </p:to>
                                    </p:set>
                                    <p:animEffect transition="in" filter="dissolve">
                                      <p:cBhvr>
                                        <p:cTn id="7" dur="500"/>
                                        <p:tgtEl>
                                          <p:spTgt spid="9953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5346"/>
                                        </p:tgtEl>
                                        <p:attrNameLst>
                                          <p:attrName>style.visibility</p:attrName>
                                        </p:attrNameLst>
                                      </p:cBhvr>
                                      <p:to>
                                        <p:strVal val="visible"/>
                                      </p:to>
                                    </p:set>
                                    <p:animEffect transition="in" filter="dissolve">
                                      <p:cBhvr>
                                        <p:cTn id="12" dur="500"/>
                                        <p:tgtEl>
                                          <p:spTgt spid="9953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5345"/>
                                        </p:tgtEl>
                                        <p:attrNameLst>
                                          <p:attrName>style.visibility</p:attrName>
                                        </p:attrNameLst>
                                      </p:cBhvr>
                                      <p:to>
                                        <p:strVal val="visible"/>
                                      </p:to>
                                    </p:set>
                                    <p:animEffect transition="in" filter="dissolve">
                                      <p:cBhvr>
                                        <p:cTn id="17" dur="500"/>
                                        <p:tgtEl>
                                          <p:spTgt spid="99534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5350"/>
                                        </p:tgtEl>
                                        <p:attrNameLst>
                                          <p:attrName>style.visibility</p:attrName>
                                        </p:attrNameLst>
                                      </p:cBhvr>
                                      <p:to>
                                        <p:strVal val="visible"/>
                                      </p:to>
                                    </p:set>
                                    <p:animEffect transition="in" filter="dissolve">
                                      <p:cBhvr>
                                        <p:cTn id="22" dur="500"/>
                                        <p:tgtEl>
                                          <p:spTgt spid="99535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95352"/>
                                        </p:tgtEl>
                                        <p:attrNameLst>
                                          <p:attrName>style.visibility</p:attrName>
                                        </p:attrNameLst>
                                      </p:cBhvr>
                                      <p:to>
                                        <p:strVal val="visible"/>
                                      </p:to>
                                    </p:set>
                                    <p:animEffect transition="in" filter="dissolve">
                                      <p:cBhvr>
                                        <p:cTn id="27" dur="500"/>
                                        <p:tgtEl>
                                          <p:spTgt spid="99535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95347"/>
                                        </p:tgtEl>
                                        <p:attrNameLst>
                                          <p:attrName>style.visibility</p:attrName>
                                        </p:attrNameLst>
                                      </p:cBhvr>
                                      <p:to>
                                        <p:strVal val="visible"/>
                                      </p:to>
                                    </p:set>
                                    <p:animEffect transition="in" filter="dissolve">
                                      <p:cBhvr>
                                        <p:cTn id="32" dur="500"/>
                                        <p:tgtEl>
                                          <p:spTgt spid="99534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95351"/>
                                        </p:tgtEl>
                                        <p:attrNameLst>
                                          <p:attrName>style.visibility</p:attrName>
                                        </p:attrNameLst>
                                      </p:cBhvr>
                                      <p:to>
                                        <p:strVal val="visible"/>
                                      </p:to>
                                    </p:set>
                                    <p:animEffect transition="in" filter="dissolve">
                                      <p:cBhvr>
                                        <p:cTn id="37" dur="500"/>
                                        <p:tgtEl>
                                          <p:spTgt spid="99535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95348"/>
                                        </p:tgtEl>
                                        <p:attrNameLst>
                                          <p:attrName>style.visibility</p:attrName>
                                        </p:attrNameLst>
                                      </p:cBhvr>
                                      <p:to>
                                        <p:strVal val="visible"/>
                                      </p:to>
                                    </p:set>
                                    <p:animEffect transition="in" filter="dissolve">
                                      <p:cBhvr>
                                        <p:cTn id="42" dur="500"/>
                                        <p:tgtEl>
                                          <p:spTgt spid="99534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95353"/>
                                        </p:tgtEl>
                                        <p:attrNameLst>
                                          <p:attrName>style.visibility</p:attrName>
                                        </p:attrNameLst>
                                      </p:cBhvr>
                                      <p:to>
                                        <p:strVal val="visible"/>
                                      </p:to>
                                    </p:set>
                                    <p:animEffect transition="in" filter="dissolve">
                                      <p:cBhvr>
                                        <p:cTn id="47" dur="500"/>
                                        <p:tgtEl>
                                          <p:spTgt spid="99535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95349"/>
                                        </p:tgtEl>
                                        <p:attrNameLst>
                                          <p:attrName>style.visibility</p:attrName>
                                        </p:attrNameLst>
                                      </p:cBhvr>
                                      <p:to>
                                        <p:strVal val="visible"/>
                                      </p:to>
                                    </p:set>
                                    <p:animEffect transition="in" filter="dissolve">
                                      <p:cBhvr>
                                        <p:cTn id="52" dur="500"/>
                                        <p:tgtEl>
                                          <p:spTgt spid="995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44" grpId="0"/>
      <p:bldP spid="995345" grpId="0"/>
      <p:bldP spid="995346" grpId="0"/>
      <p:bldP spid="995347" grpId="0"/>
      <p:bldP spid="995348" grpId="0"/>
      <p:bldP spid="995349" grpId="0"/>
      <p:bldP spid="995350" grpId="0"/>
      <p:bldP spid="995351" grpId="0"/>
      <p:bldP spid="995352" grpId="0"/>
      <p:bldP spid="99535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22782076" y="12712701"/>
            <a:ext cx="1498600" cy="730250"/>
          </a:xfrm>
          <a:prstGeom prst="rect">
            <a:avLst/>
          </a:prstGeom>
        </p:spPr>
        <p:txBody>
          <a:bodyPr lIns="217709" tIns="108855" rIns="217709" bIns="108855"/>
          <a:lstStyle/>
          <a:p>
            <a:fld id="{84B6AD37-719B-4361-84B6-12797CE0B8FD}" type="slidenum">
              <a:rPr lang="en-US"/>
              <a:pPr/>
              <a:t>89</a:t>
            </a:fld>
            <a:endParaRPr lang="en-US"/>
          </a:p>
        </p:txBody>
      </p:sp>
      <p:pic>
        <p:nvPicPr>
          <p:cNvPr id="987138" name="Picture 2" descr="main_b_w_understanding_your_church_life_cycle"/>
          <p:cNvPicPr>
            <a:picLocks noChangeAspect="1" noChangeArrowheads="1"/>
          </p:cNvPicPr>
          <p:nvPr/>
        </p:nvPicPr>
        <p:blipFill>
          <a:blip r:embed="rId3"/>
          <a:srcRect/>
          <a:stretch>
            <a:fillRect/>
          </a:stretch>
        </p:blipFill>
        <p:spPr bwMode="auto">
          <a:xfrm>
            <a:off x="0" y="7441"/>
            <a:ext cx="24384000" cy="13833872"/>
          </a:xfrm>
          <a:prstGeom prst="rect">
            <a:avLst/>
          </a:prstGeom>
          <a:noFill/>
          <a:ln w="9525">
            <a:noFill/>
            <a:miter lim="800000"/>
            <a:headEnd/>
            <a:tailEnd/>
          </a:ln>
        </p:spPr>
      </p:pic>
      <p:sp>
        <p:nvSpPr>
          <p:cNvPr id="2" name="TextBox 1"/>
          <p:cNvSpPr txBox="1"/>
          <p:nvPr/>
        </p:nvSpPr>
        <p:spPr>
          <a:xfrm>
            <a:off x="0" y="-381000"/>
            <a:ext cx="24384000" cy="1384995"/>
          </a:xfrm>
          <a:prstGeom prst="rect">
            <a:avLst/>
          </a:prstGeom>
          <a:solidFill>
            <a:srgbClr val="FFFFFF"/>
          </a:solidFill>
          <a:ln>
            <a:solidFill>
              <a:schemeClr val="tx1"/>
            </a:solidFill>
          </a:ln>
        </p:spPr>
        <p:txBody>
          <a:bodyPr wrap="square" rtlCol="0">
            <a:spAutoFit/>
          </a:bodyPr>
          <a:lstStyle/>
          <a:p>
            <a:r>
              <a:rPr lang="en-US" dirty="0" smtClean="0"/>
              <a:t>Reactivate Options</a:t>
            </a:r>
            <a:endParaRPr lang="en-US" dirty="0"/>
          </a:p>
        </p:txBody>
      </p:sp>
      <p:sp>
        <p:nvSpPr>
          <p:cNvPr id="3" name="TextBox 2"/>
          <p:cNvSpPr txBox="1"/>
          <p:nvPr/>
        </p:nvSpPr>
        <p:spPr>
          <a:xfrm>
            <a:off x="1371600" y="7086600"/>
            <a:ext cx="1107996" cy="5943600"/>
          </a:xfrm>
          <a:prstGeom prst="rect">
            <a:avLst/>
          </a:prstGeom>
          <a:solidFill>
            <a:srgbClr val="FFFFFF"/>
          </a:solidFill>
        </p:spPr>
        <p:txBody>
          <a:bodyPr vert="vert270" wrap="square" rtlCol="0">
            <a:spAutoFit/>
          </a:bodyPr>
          <a:lstStyle/>
          <a:p>
            <a:r>
              <a:rPr lang="en-US" sz="6000" cap="all" dirty="0" smtClean="0"/>
              <a:t>(RE)</a:t>
            </a:r>
            <a:r>
              <a:rPr lang="en-US" sz="6000" b="1" cap="all" dirty="0" smtClean="0"/>
              <a:t>Plant</a:t>
            </a:r>
            <a:endParaRPr lang="en-US" sz="6000" b="1" cap="all" dirty="0"/>
          </a:p>
        </p:txBody>
      </p:sp>
      <p:sp>
        <p:nvSpPr>
          <p:cNvPr id="4" name="TextBox 3"/>
          <p:cNvSpPr txBox="1"/>
          <p:nvPr/>
        </p:nvSpPr>
        <p:spPr>
          <a:xfrm>
            <a:off x="1143000" y="1066800"/>
            <a:ext cx="1200329" cy="5791200"/>
          </a:xfrm>
          <a:prstGeom prst="rect">
            <a:avLst/>
          </a:prstGeom>
          <a:solidFill>
            <a:srgbClr val="FFFFFF"/>
          </a:solidFill>
        </p:spPr>
        <p:txBody>
          <a:bodyPr vert="vert270" wrap="square" rtlCol="0">
            <a:spAutoFit/>
          </a:bodyPr>
          <a:lstStyle/>
          <a:p>
            <a:r>
              <a:rPr lang="en-US" sz="5400" dirty="0" smtClean="0"/>
              <a:t>RE</a:t>
            </a:r>
            <a:r>
              <a:rPr lang="en-US" sz="6600" b="1" dirty="0" smtClean="0"/>
              <a:t>SOURCE</a:t>
            </a:r>
            <a:endParaRPr lang="en-US" sz="6600" b="1" dirty="0"/>
          </a:p>
        </p:txBody>
      </p:sp>
      <p:sp>
        <p:nvSpPr>
          <p:cNvPr id="6" name="TextBox 5"/>
          <p:cNvSpPr txBox="1"/>
          <p:nvPr/>
        </p:nvSpPr>
        <p:spPr>
          <a:xfrm>
            <a:off x="21869400" y="1066800"/>
            <a:ext cx="1200329" cy="5791200"/>
          </a:xfrm>
          <a:prstGeom prst="rect">
            <a:avLst/>
          </a:prstGeom>
          <a:solidFill>
            <a:srgbClr val="FFFFFF"/>
          </a:solidFill>
        </p:spPr>
        <p:txBody>
          <a:bodyPr vert="vert" wrap="square" rtlCol="0">
            <a:spAutoFit/>
          </a:bodyPr>
          <a:lstStyle/>
          <a:p>
            <a:r>
              <a:rPr lang="en-US" sz="5400" dirty="0" smtClean="0"/>
              <a:t>RE</a:t>
            </a:r>
            <a:r>
              <a:rPr lang="en-US" sz="6600" b="1" dirty="0" smtClean="0"/>
              <a:t>FOCUS</a:t>
            </a:r>
            <a:endParaRPr lang="en-US" sz="6600" b="1" dirty="0"/>
          </a:p>
        </p:txBody>
      </p:sp>
      <p:sp>
        <p:nvSpPr>
          <p:cNvPr id="10" name="TextBox 9"/>
          <p:cNvSpPr txBox="1"/>
          <p:nvPr/>
        </p:nvSpPr>
        <p:spPr>
          <a:xfrm>
            <a:off x="21945600" y="7162800"/>
            <a:ext cx="1200329" cy="5791200"/>
          </a:xfrm>
          <a:prstGeom prst="rect">
            <a:avLst/>
          </a:prstGeom>
          <a:solidFill>
            <a:srgbClr val="FFFFFF"/>
          </a:solidFill>
        </p:spPr>
        <p:txBody>
          <a:bodyPr vert="vert" wrap="square" rtlCol="0">
            <a:spAutoFit/>
          </a:bodyPr>
          <a:lstStyle/>
          <a:p>
            <a:r>
              <a:rPr lang="en-US" sz="5400" dirty="0" smtClean="0"/>
              <a:t>RE</a:t>
            </a:r>
            <a:r>
              <a:rPr lang="en-US" sz="6600" b="1" dirty="0" smtClean="0"/>
              <a:t>TRUN</a:t>
            </a:r>
            <a:endParaRPr lang="en-US" sz="6600" b="1" dirty="0"/>
          </a:p>
        </p:txBody>
      </p:sp>
    </p:spTree>
    <p:extLst>
      <p:ext uri="{BB962C8B-B14F-4D97-AF65-F5344CB8AC3E}">
        <p14:creationId xmlns:p14="http://schemas.microsoft.com/office/powerpoint/2010/main" val="34715056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Genesis 1:1-31</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9394"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a:buFont typeface="Arial" charset="0"/>
              <a:buNone/>
            </a:pPr>
            <a:r>
              <a:rPr lang="en-US" sz="7200" dirty="0">
                <a:latin typeface="Arial Narrow" charset="0"/>
                <a:ea typeface="ヒラギノ角ゴ ProN W3" charset="0"/>
                <a:cs typeface="Arial Narrow" charset="0"/>
              </a:rPr>
              <a:t>Six days of Creation</a:t>
            </a:r>
          </a:p>
        </p:txBody>
      </p:sp>
      <p:sp>
        <p:nvSpPr>
          <p:cNvPr id="59395"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812453C4-6E09-134E-BA01-7AEA1868A570}" type="slidenum">
              <a:rPr lang="en-US" sz="2400">
                <a:solidFill>
                  <a:schemeClr val="tx1"/>
                </a:solidFill>
                <a:latin typeface="Calibri" charset="0"/>
                <a:cs typeface="Calibri" charset="0"/>
                <a:sym typeface="Calibri" charset="0"/>
              </a:rPr>
              <a:pPr eaLnBrk="1" hangingPunct="1"/>
              <a:t>9</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4"/>
          <p:cNvSpPr>
            <a:spLocks noGrp="1"/>
          </p:cNvSpPr>
          <p:nvPr>
            <p:ph type="sldNum" sz="quarter" idx="4294967295"/>
          </p:nvPr>
        </p:nvSpPr>
        <p:spPr>
          <a:xfrm>
            <a:off x="17475200" y="12496800"/>
            <a:ext cx="5689600" cy="952500"/>
          </a:xfrm>
          <a:prstGeom prst="rect">
            <a:avLst/>
          </a:prstGeom>
        </p:spPr>
        <p:txBody>
          <a:bodyPr lIns="217709" tIns="108855" rIns="217709" bIns="108855"/>
          <a:lstStyle/>
          <a:p>
            <a:fld id="{34FF83BD-2417-4113-869C-57FB9B22DD3A}" type="slidenum">
              <a:rPr lang="en-US"/>
              <a:pPr/>
              <a:t>90</a:t>
            </a:fld>
            <a:endParaRPr lang="en-US"/>
          </a:p>
        </p:txBody>
      </p:sp>
      <p:sp>
        <p:nvSpPr>
          <p:cNvPr id="1000450" name="AutoShape 2"/>
          <p:cNvSpPr>
            <a:spLocks noChangeArrowheads="1"/>
          </p:cNvSpPr>
          <p:nvPr/>
        </p:nvSpPr>
        <p:spPr bwMode="auto">
          <a:xfrm rot="-1633209">
            <a:off x="17068802" y="2133600"/>
            <a:ext cx="2654301" cy="10668000"/>
          </a:xfrm>
          <a:prstGeom prst="upArrow">
            <a:avLst>
              <a:gd name="adj1" fmla="val 50000"/>
              <a:gd name="adj2" fmla="val 133971"/>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lIns="217709" tIns="108855" rIns="217709" bIns="108855" anchor="ctr"/>
          <a:lstStyle/>
          <a:p>
            <a:endParaRPr lang="en-US"/>
          </a:p>
        </p:txBody>
      </p:sp>
      <p:sp>
        <p:nvSpPr>
          <p:cNvPr id="1000451" name="Rectangle 3"/>
          <p:cNvSpPr>
            <a:spLocks noChangeArrowheads="1"/>
          </p:cNvSpPr>
          <p:nvPr/>
        </p:nvSpPr>
        <p:spPr bwMode="auto">
          <a:xfrm>
            <a:off x="1028703" y="2651126"/>
            <a:ext cx="22288499" cy="1546224"/>
          </a:xfrm>
          <a:prstGeom prst="rect">
            <a:avLst/>
          </a:prstGeom>
          <a:noFill/>
          <a:ln w="12700">
            <a:noFill/>
            <a:miter lim="800000"/>
            <a:headEnd/>
            <a:tailEnd/>
          </a:ln>
          <a:effectLst/>
        </p:spPr>
        <p:txBody>
          <a:bodyPr wrap="none" lIns="217709" tIns="108855" rIns="217709" bIns="108855" anchor="ctr"/>
          <a:lstStyle/>
          <a:p>
            <a:endParaRPr lang="en-US"/>
          </a:p>
        </p:txBody>
      </p:sp>
      <p:sp>
        <p:nvSpPr>
          <p:cNvPr id="1000452" name="Rectangle 4"/>
          <p:cNvSpPr>
            <a:spLocks noChangeArrowheads="1"/>
          </p:cNvSpPr>
          <p:nvPr/>
        </p:nvSpPr>
        <p:spPr bwMode="auto">
          <a:xfrm>
            <a:off x="1371600" y="0"/>
            <a:ext cx="21996400" cy="2286000"/>
          </a:xfrm>
          <a:prstGeom prst="rect">
            <a:avLst/>
          </a:prstGeom>
          <a:noFill/>
          <a:ln w="12700">
            <a:noFill/>
            <a:miter lim="800000"/>
            <a:headEnd/>
            <a:tailEnd/>
          </a:ln>
          <a:effectLst/>
        </p:spPr>
        <p:txBody>
          <a:bodyPr lIns="215440" tIns="105831" rIns="215440" bIns="105831" anchor="ctr"/>
          <a:lstStyle/>
          <a:p>
            <a:r>
              <a:rPr lang="en-US" sz="95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rPr>
              <a:t>So what do we do?</a:t>
            </a:r>
            <a:endParaRPr lang="en-US" sz="10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endParaRPr>
          </a:p>
        </p:txBody>
      </p:sp>
      <p:sp>
        <p:nvSpPr>
          <p:cNvPr id="1000453" name="Freeform 5"/>
          <p:cNvSpPr>
            <a:spLocks/>
          </p:cNvSpPr>
          <p:nvPr/>
        </p:nvSpPr>
        <p:spPr bwMode="auto">
          <a:xfrm>
            <a:off x="4673600" y="2590800"/>
            <a:ext cx="14427200" cy="9906000"/>
          </a:xfrm>
          <a:custGeom>
            <a:avLst/>
            <a:gdLst/>
            <a:ahLst/>
            <a:cxnLst>
              <a:cxn ang="0">
                <a:pos x="0" y="3128"/>
              </a:cxn>
              <a:cxn ang="0">
                <a:pos x="1584" y="8"/>
              </a:cxn>
              <a:cxn ang="0">
                <a:pos x="3408" y="3080"/>
              </a:cxn>
            </a:cxnLst>
            <a:rect l="0" t="0" r="r" b="b"/>
            <a:pathLst>
              <a:path w="3408" h="3128">
                <a:moveTo>
                  <a:pt x="0" y="3128"/>
                </a:moveTo>
                <a:cubicBezTo>
                  <a:pt x="508" y="1572"/>
                  <a:pt x="1016" y="16"/>
                  <a:pt x="1584" y="8"/>
                </a:cubicBezTo>
                <a:cubicBezTo>
                  <a:pt x="2152" y="0"/>
                  <a:pt x="3104" y="2568"/>
                  <a:pt x="3408" y="3080"/>
                </a:cubicBezTo>
              </a:path>
            </a:pathLst>
          </a:custGeom>
          <a:noFill/>
          <a:ln w="57150" cap="flat" cmpd="sng">
            <a:solidFill>
              <a:schemeClr val="tx2"/>
            </a:solidFill>
            <a:prstDash val="solid"/>
            <a:round/>
            <a:headEnd type="none" w="sm" len="sm"/>
            <a:tailEnd type="none" w="sm" len="sm"/>
          </a:ln>
          <a:effectLst/>
        </p:spPr>
        <p:txBody>
          <a:bodyPr wrap="none" lIns="217709" tIns="108855" rIns="217709" bIns="108855" anchor="ctr"/>
          <a:lstStyle/>
          <a:p>
            <a:endParaRPr lang="en-US"/>
          </a:p>
        </p:txBody>
      </p:sp>
      <p:sp>
        <p:nvSpPr>
          <p:cNvPr id="1000454" name="Rectangle 6"/>
          <p:cNvSpPr>
            <a:spLocks noChangeArrowheads="1"/>
          </p:cNvSpPr>
          <p:nvPr/>
        </p:nvSpPr>
        <p:spPr bwMode="auto">
          <a:xfrm>
            <a:off x="1422401" y="11283951"/>
            <a:ext cx="2679320" cy="1250888"/>
          </a:xfrm>
          <a:prstGeom prst="rect">
            <a:avLst/>
          </a:prstGeom>
          <a:noFill/>
          <a:ln w="12700">
            <a:noFill/>
            <a:miter lim="800000"/>
            <a:headEnd type="none" w="sm" len="sm"/>
            <a:tailEnd type="none" w="sm" len="sm"/>
          </a:ln>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Birth</a:t>
            </a:r>
            <a:endParaRPr lang="en-US" sz="9500" b="1" i="1" dirty="0">
              <a:solidFill>
                <a:schemeClr val="tx1"/>
              </a:solidFill>
              <a:latin typeface="Arial"/>
              <a:cs typeface="Arial"/>
            </a:endParaRPr>
          </a:p>
        </p:txBody>
      </p:sp>
      <p:sp>
        <p:nvSpPr>
          <p:cNvPr id="1000455" name="Rectangle 7"/>
          <p:cNvSpPr>
            <a:spLocks noChangeArrowheads="1"/>
          </p:cNvSpPr>
          <p:nvPr/>
        </p:nvSpPr>
        <p:spPr bwMode="auto">
          <a:xfrm>
            <a:off x="2044703" y="7016751"/>
            <a:ext cx="3688003" cy="1250888"/>
          </a:xfrm>
          <a:prstGeom prst="rect">
            <a:avLst/>
          </a:prstGeom>
          <a:noFill/>
          <a:ln w="12700">
            <a:noFill/>
            <a:miter lim="800000"/>
            <a:headEnd type="none" w="sm" len="sm"/>
            <a:tailEnd type="none" w="sm" len="sm"/>
          </a:ln>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Growth</a:t>
            </a:r>
            <a:endParaRPr lang="en-US" sz="6700" b="1" i="1" dirty="0">
              <a:solidFill>
                <a:schemeClr val="tx1"/>
              </a:solidFill>
              <a:latin typeface="Arial"/>
              <a:cs typeface="Arial"/>
            </a:endParaRPr>
          </a:p>
        </p:txBody>
      </p:sp>
      <p:sp>
        <p:nvSpPr>
          <p:cNvPr id="1000456" name="Rectangle 8"/>
          <p:cNvSpPr>
            <a:spLocks noChangeArrowheads="1"/>
          </p:cNvSpPr>
          <p:nvPr/>
        </p:nvSpPr>
        <p:spPr bwMode="auto">
          <a:xfrm>
            <a:off x="4064000" y="2901951"/>
            <a:ext cx="4035617" cy="1250888"/>
          </a:xfrm>
          <a:prstGeom prst="rect">
            <a:avLst/>
          </a:prstGeom>
          <a:noFill/>
          <a:ln w="12700">
            <a:noFill/>
            <a:miter lim="800000"/>
            <a:headEnd type="none" w="sm" len="sm"/>
            <a:tailEnd type="none" w="sm" len="sm"/>
          </a:ln>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Maturity</a:t>
            </a:r>
            <a:endParaRPr lang="en-US" sz="6700" b="1" i="1" dirty="0">
              <a:solidFill>
                <a:schemeClr val="tx1"/>
              </a:solidFill>
              <a:latin typeface="Arial"/>
              <a:cs typeface="Arial"/>
            </a:endParaRPr>
          </a:p>
        </p:txBody>
      </p:sp>
      <p:sp>
        <p:nvSpPr>
          <p:cNvPr id="1000457" name="Rectangle 9"/>
          <p:cNvSpPr>
            <a:spLocks noChangeArrowheads="1"/>
          </p:cNvSpPr>
          <p:nvPr/>
        </p:nvSpPr>
        <p:spPr bwMode="auto">
          <a:xfrm>
            <a:off x="13614401" y="2901951"/>
            <a:ext cx="6113161" cy="1250888"/>
          </a:xfrm>
          <a:prstGeom prst="rect">
            <a:avLst/>
          </a:prstGeom>
          <a:noFill/>
          <a:ln w="12700">
            <a:noFill/>
            <a:miter lim="800000"/>
            <a:headEnd type="none" w="sm" len="sm"/>
            <a:tailEnd type="none" w="sm" len="sm"/>
          </a:ln>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Maintenance</a:t>
            </a:r>
            <a:endParaRPr lang="en-US" sz="6700" b="1" i="1" dirty="0">
              <a:solidFill>
                <a:schemeClr val="tx1"/>
              </a:solidFill>
              <a:latin typeface="Arial"/>
              <a:cs typeface="Arial"/>
            </a:endParaRPr>
          </a:p>
        </p:txBody>
      </p:sp>
      <p:sp>
        <p:nvSpPr>
          <p:cNvPr id="1000458" name="Rectangle 10"/>
          <p:cNvSpPr>
            <a:spLocks noChangeArrowheads="1"/>
          </p:cNvSpPr>
          <p:nvPr/>
        </p:nvSpPr>
        <p:spPr bwMode="auto">
          <a:xfrm>
            <a:off x="16865601" y="6892926"/>
            <a:ext cx="3743921" cy="1250888"/>
          </a:xfrm>
          <a:prstGeom prst="rect">
            <a:avLst/>
          </a:prstGeom>
          <a:noFill/>
          <a:ln w="12700">
            <a:noFill/>
            <a:miter lim="800000"/>
            <a:headEnd type="none" w="sm" len="sm"/>
            <a:tailEnd type="none" w="sm" len="sm"/>
          </a:ln>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Decline</a:t>
            </a:r>
            <a:endParaRPr lang="en-US" sz="6700" b="1" i="1" dirty="0">
              <a:solidFill>
                <a:schemeClr val="tx1"/>
              </a:solidFill>
              <a:latin typeface="Arial"/>
              <a:cs typeface="Arial"/>
            </a:endParaRPr>
          </a:p>
        </p:txBody>
      </p:sp>
      <p:sp>
        <p:nvSpPr>
          <p:cNvPr id="1000459" name="Rectangle 11"/>
          <p:cNvSpPr>
            <a:spLocks noChangeArrowheads="1"/>
          </p:cNvSpPr>
          <p:nvPr/>
        </p:nvSpPr>
        <p:spPr bwMode="auto">
          <a:xfrm>
            <a:off x="19100800" y="11007726"/>
            <a:ext cx="3061937" cy="1250888"/>
          </a:xfrm>
          <a:prstGeom prst="rect">
            <a:avLst/>
          </a:prstGeom>
          <a:noFill/>
          <a:ln w="12700">
            <a:noFill/>
            <a:miter lim="800000"/>
            <a:headEnd type="none" w="sm" len="sm"/>
            <a:tailEnd type="none" w="sm" len="sm"/>
          </a:ln>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Death</a:t>
            </a:r>
            <a:endParaRPr lang="en-US" sz="6700" b="1" i="1" dirty="0">
              <a:solidFill>
                <a:schemeClr val="tx1"/>
              </a:solidFill>
              <a:latin typeface="Arial"/>
              <a:cs typeface="Arial"/>
            </a:endParaRPr>
          </a:p>
        </p:txBody>
      </p:sp>
      <p:sp>
        <p:nvSpPr>
          <p:cNvPr id="1000460" name="Oval 12"/>
          <p:cNvSpPr>
            <a:spLocks noChangeArrowheads="1"/>
          </p:cNvSpPr>
          <p:nvPr/>
        </p:nvSpPr>
        <p:spPr bwMode="auto">
          <a:xfrm>
            <a:off x="9042400" y="3200400"/>
            <a:ext cx="914400" cy="609600"/>
          </a:xfrm>
          <a:prstGeom prst="ellipse">
            <a:avLst/>
          </a:prstGeom>
          <a:solidFill>
            <a:srgbClr val="0000FF"/>
          </a:solidFill>
          <a:ln w="12700">
            <a:solidFill>
              <a:schemeClr val="tx1"/>
            </a:solidFill>
            <a:round/>
            <a:headEnd type="none" w="sm" len="sm"/>
            <a:tailEnd type="none" w="sm" len="sm"/>
          </a:ln>
          <a:effectLst/>
        </p:spPr>
        <p:txBody>
          <a:bodyPr wrap="none" lIns="217709" tIns="108855" rIns="217709" bIns="108855" anchor="ctr"/>
          <a:lstStyle/>
          <a:p>
            <a:endParaRPr lang="en-US"/>
          </a:p>
        </p:txBody>
      </p:sp>
      <p:sp>
        <p:nvSpPr>
          <p:cNvPr id="1000461" name="Oval 13"/>
          <p:cNvSpPr>
            <a:spLocks noChangeArrowheads="1"/>
          </p:cNvSpPr>
          <p:nvPr/>
        </p:nvSpPr>
        <p:spPr bwMode="auto">
          <a:xfrm>
            <a:off x="6502400" y="7162800"/>
            <a:ext cx="914400" cy="609600"/>
          </a:xfrm>
          <a:prstGeom prst="ellipse">
            <a:avLst/>
          </a:prstGeom>
          <a:solidFill>
            <a:srgbClr val="0000FF"/>
          </a:solidFill>
          <a:ln w="12700">
            <a:solidFill>
              <a:schemeClr val="tx1"/>
            </a:solidFill>
            <a:round/>
            <a:headEnd type="none" w="sm" len="sm"/>
            <a:tailEnd type="none" w="sm" len="sm"/>
          </a:ln>
          <a:effectLst/>
        </p:spPr>
        <p:txBody>
          <a:bodyPr wrap="none" lIns="217709" tIns="108855" rIns="217709" bIns="108855" anchor="ctr"/>
          <a:lstStyle/>
          <a:p>
            <a:endParaRPr lang="en-US"/>
          </a:p>
        </p:txBody>
      </p:sp>
      <p:sp>
        <p:nvSpPr>
          <p:cNvPr id="1000462" name="Oval 14"/>
          <p:cNvSpPr>
            <a:spLocks noChangeArrowheads="1"/>
          </p:cNvSpPr>
          <p:nvPr/>
        </p:nvSpPr>
        <p:spPr bwMode="auto">
          <a:xfrm>
            <a:off x="4470400" y="11553826"/>
            <a:ext cx="914400" cy="609600"/>
          </a:xfrm>
          <a:prstGeom prst="ellipse">
            <a:avLst/>
          </a:prstGeom>
          <a:solidFill>
            <a:srgbClr val="0000FF"/>
          </a:solidFill>
          <a:ln w="12700">
            <a:solidFill>
              <a:schemeClr val="tx1"/>
            </a:solidFill>
            <a:round/>
            <a:headEnd type="none" w="sm" len="sm"/>
            <a:tailEnd type="none" w="sm" len="sm"/>
          </a:ln>
          <a:effectLst/>
        </p:spPr>
        <p:txBody>
          <a:bodyPr wrap="none" lIns="217709" tIns="108855" rIns="217709" bIns="108855" anchor="ctr"/>
          <a:lstStyle/>
          <a:p>
            <a:endParaRPr lang="en-US"/>
          </a:p>
        </p:txBody>
      </p:sp>
      <p:sp>
        <p:nvSpPr>
          <p:cNvPr id="1000463" name="Oval 15"/>
          <p:cNvSpPr>
            <a:spLocks noChangeArrowheads="1"/>
          </p:cNvSpPr>
          <p:nvPr/>
        </p:nvSpPr>
        <p:spPr bwMode="auto">
          <a:xfrm>
            <a:off x="12496800" y="3200400"/>
            <a:ext cx="914400" cy="609600"/>
          </a:xfrm>
          <a:prstGeom prst="ellipse">
            <a:avLst/>
          </a:prstGeom>
          <a:solidFill>
            <a:srgbClr val="0000FF"/>
          </a:solidFill>
          <a:ln w="12700">
            <a:solidFill>
              <a:schemeClr val="tx1"/>
            </a:solidFill>
            <a:round/>
            <a:headEnd type="none" w="sm" len="sm"/>
            <a:tailEnd type="none" w="sm" len="sm"/>
          </a:ln>
          <a:effectLst/>
        </p:spPr>
        <p:txBody>
          <a:bodyPr wrap="none" lIns="217709" tIns="108855" rIns="217709" bIns="108855" anchor="ctr"/>
          <a:lstStyle/>
          <a:p>
            <a:endParaRPr lang="en-US"/>
          </a:p>
        </p:txBody>
      </p:sp>
      <p:sp>
        <p:nvSpPr>
          <p:cNvPr id="1000464" name="Oval 16"/>
          <p:cNvSpPr>
            <a:spLocks noChangeArrowheads="1"/>
          </p:cNvSpPr>
          <p:nvPr/>
        </p:nvSpPr>
        <p:spPr bwMode="auto">
          <a:xfrm>
            <a:off x="15544800" y="7162800"/>
            <a:ext cx="914400" cy="609600"/>
          </a:xfrm>
          <a:prstGeom prst="ellipse">
            <a:avLst/>
          </a:prstGeom>
          <a:solidFill>
            <a:srgbClr val="0000FF"/>
          </a:solidFill>
          <a:ln w="12700">
            <a:solidFill>
              <a:schemeClr val="tx1"/>
            </a:solidFill>
            <a:round/>
            <a:headEnd type="none" w="sm" len="sm"/>
            <a:tailEnd type="none" w="sm" len="sm"/>
          </a:ln>
          <a:effectLst/>
        </p:spPr>
        <p:txBody>
          <a:bodyPr wrap="none" lIns="217709" tIns="108855" rIns="217709" bIns="108855" anchor="ctr"/>
          <a:lstStyle/>
          <a:p>
            <a:endParaRPr lang="en-US"/>
          </a:p>
        </p:txBody>
      </p:sp>
      <p:sp>
        <p:nvSpPr>
          <p:cNvPr id="1000465" name="Oval 17"/>
          <p:cNvSpPr>
            <a:spLocks noChangeArrowheads="1"/>
          </p:cNvSpPr>
          <p:nvPr/>
        </p:nvSpPr>
        <p:spPr bwMode="auto">
          <a:xfrm>
            <a:off x="17983200" y="11249026"/>
            <a:ext cx="914400" cy="609600"/>
          </a:xfrm>
          <a:prstGeom prst="ellipse">
            <a:avLst/>
          </a:prstGeom>
          <a:solidFill>
            <a:srgbClr val="0000FF"/>
          </a:solidFill>
          <a:ln w="12700">
            <a:solidFill>
              <a:schemeClr val="tx1"/>
            </a:solidFill>
            <a:round/>
            <a:headEnd type="none" w="sm" len="sm"/>
            <a:tailEnd type="none" w="sm" len="sm"/>
          </a:ln>
          <a:effectLst/>
        </p:spPr>
        <p:txBody>
          <a:bodyPr wrap="none" lIns="217709" tIns="108855" rIns="217709" bIns="108855" anchor="ctr"/>
          <a:lstStyle/>
          <a:p>
            <a:endParaRPr lang="en-US"/>
          </a:p>
        </p:txBody>
      </p:sp>
      <p:grpSp>
        <p:nvGrpSpPr>
          <p:cNvPr id="1000466" name="Group 18"/>
          <p:cNvGrpSpPr>
            <a:grpSpLocks/>
          </p:cNvGrpSpPr>
          <p:nvPr/>
        </p:nvGrpSpPr>
        <p:grpSpPr bwMode="auto">
          <a:xfrm>
            <a:off x="15036802" y="3657601"/>
            <a:ext cx="4309533" cy="3400426"/>
            <a:chOff x="4069" y="1179"/>
            <a:chExt cx="1018" cy="1071"/>
          </a:xfrm>
        </p:grpSpPr>
        <p:sp>
          <p:nvSpPr>
            <p:cNvPr id="1000467" name="Oval 19"/>
            <p:cNvSpPr>
              <a:spLocks noChangeArrowheads="1"/>
            </p:cNvSpPr>
            <p:nvPr/>
          </p:nvSpPr>
          <p:spPr bwMode="auto">
            <a:xfrm>
              <a:off x="4069" y="1235"/>
              <a:ext cx="1018" cy="937"/>
            </a:xfrm>
            <a:prstGeom prst="ellipse">
              <a:avLst/>
            </a:prstGeom>
            <a:noFill/>
            <a:ln w="76200">
              <a:solidFill>
                <a:srgbClr val="FF0000"/>
              </a:solidFill>
              <a:round/>
              <a:headEnd/>
              <a:tailEnd/>
            </a:ln>
            <a:effectLst/>
          </p:spPr>
          <p:txBody>
            <a:bodyPr wrap="none" anchor="ctr"/>
            <a:lstStyle/>
            <a:p>
              <a:pPr algn="ctr" eaLnBrk="1" hangingPunct="1"/>
              <a:endParaRPr lang="en-AU" sz="5700">
                <a:solidFill>
                  <a:srgbClr val="FF0000"/>
                </a:solidFill>
              </a:endParaRPr>
            </a:p>
          </p:txBody>
        </p:sp>
        <p:sp>
          <p:nvSpPr>
            <p:cNvPr id="1000468" name="Line 20"/>
            <p:cNvSpPr>
              <a:spLocks noChangeShapeType="1"/>
            </p:cNvSpPr>
            <p:nvPr/>
          </p:nvSpPr>
          <p:spPr bwMode="auto">
            <a:xfrm flipV="1">
              <a:off x="4139" y="1179"/>
              <a:ext cx="831" cy="1071"/>
            </a:xfrm>
            <a:prstGeom prst="line">
              <a:avLst/>
            </a:prstGeom>
            <a:noFill/>
            <a:ln w="76200">
              <a:solidFill>
                <a:srgbClr val="FF0000"/>
              </a:solidFill>
              <a:round/>
              <a:headEnd/>
              <a:tailEnd/>
            </a:ln>
            <a:effectLst/>
          </p:spPr>
          <p:txBody>
            <a:bodyPr/>
            <a:lstStyle/>
            <a:p>
              <a:endParaRPr lang="en-US"/>
            </a:p>
          </p:txBody>
        </p:sp>
      </p:grpSp>
    </p:spTree>
    <p:extLst>
      <p:ext uri="{BB962C8B-B14F-4D97-AF65-F5344CB8AC3E}">
        <p14:creationId xmlns:p14="http://schemas.microsoft.com/office/powerpoint/2010/main" val="10261745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0450"/>
                                        </p:tgtEl>
                                        <p:attrNameLst>
                                          <p:attrName>style.visibility</p:attrName>
                                        </p:attrNameLst>
                                      </p:cBhvr>
                                      <p:to>
                                        <p:strVal val="visible"/>
                                      </p:to>
                                    </p:set>
                                    <p:animEffect transition="in" filter="dissolve">
                                      <p:cBhvr>
                                        <p:cTn id="7" dur="500"/>
                                        <p:tgtEl>
                                          <p:spTgt spid="10004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00466"/>
                                        </p:tgtEl>
                                        <p:attrNameLst>
                                          <p:attrName>style.visibility</p:attrName>
                                        </p:attrNameLst>
                                      </p:cBhvr>
                                      <p:to>
                                        <p:strVal val="visible"/>
                                      </p:to>
                                    </p:set>
                                    <p:animEffect transition="in" filter="dissolve">
                                      <p:cBhvr>
                                        <p:cTn id="12" dur="500"/>
                                        <p:tgtEl>
                                          <p:spTgt spid="1000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
          <p:cNvSpPr>
            <a:spLocks noGrp="1"/>
          </p:cNvSpPr>
          <p:nvPr>
            <p:ph type="sldNum" sz="quarter" idx="4294967295"/>
          </p:nvPr>
        </p:nvSpPr>
        <p:spPr>
          <a:xfrm>
            <a:off x="17475200" y="12496800"/>
            <a:ext cx="5689600" cy="952500"/>
          </a:xfrm>
          <a:prstGeom prst="rect">
            <a:avLst/>
          </a:prstGeom>
        </p:spPr>
        <p:txBody>
          <a:bodyPr lIns="217709" tIns="108855" rIns="217709" bIns="108855"/>
          <a:lstStyle/>
          <a:p>
            <a:fld id="{AF7DDFFF-41CD-45E7-855A-CDEB8F7FC850}" type="slidenum">
              <a:rPr lang="en-US"/>
              <a:pPr/>
              <a:t>91</a:t>
            </a:fld>
            <a:endParaRPr lang="en-US"/>
          </a:p>
        </p:txBody>
      </p:sp>
      <p:sp>
        <p:nvSpPr>
          <p:cNvPr id="1002498" name="Rectangle 2"/>
          <p:cNvSpPr>
            <a:spLocks noChangeArrowheads="1"/>
          </p:cNvSpPr>
          <p:nvPr/>
        </p:nvSpPr>
        <p:spPr bwMode="auto">
          <a:xfrm>
            <a:off x="838200" y="2736851"/>
            <a:ext cx="22288501" cy="1546226"/>
          </a:xfrm>
          <a:prstGeom prst="rect">
            <a:avLst/>
          </a:prstGeom>
          <a:noFill/>
          <a:ln w="12700">
            <a:noFill/>
            <a:miter lim="800000"/>
            <a:headEnd/>
            <a:tailEnd/>
          </a:ln>
          <a:effectLst>
            <a:outerShdw dist="35921" dir="2700000" algn="ctr" rotWithShape="0">
              <a:schemeClr val="bg2"/>
            </a:outerShdw>
          </a:effectLst>
        </p:spPr>
        <p:txBody>
          <a:bodyPr wrap="none" lIns="217709" tIns="108855" rIns="217709" bIns="108855" anchor="ctr"/>
          <a:lstStyle/>
          <a:p>
            <a:endParaRPr lang="en-US"/>
          </a:p>
        </p:txBody>
      </p:sp>
      <p:sp>
        <p:nvSpPr>
          <p:cNvPr id="1002499" name="Rectangle 3"/>
          <p:cNvSpPr>
            <a:spLocks noChangeArrowheads="1"/>
          </p:cNvSpPr>
          <p:nvPr/>
        </p:nvSpPr>
        <p:spPr bwMode="auto">
          <a:xfrm>
            <a:off x="2451101" y="85726"/>
            <a:ext cx="20726400" cy="2286000"/>
          </a:xfrm>
          <a:prstGeom prst="rect">
            <a:avLst/>
          </a:prstGeom>
          <a:noFill/>
          <a:ln w="12700">
            <a:noFill/>
            <a:miter lim="800000"/>
            <a:headEnd/>
            <a:tailEnd/>
          </a:ln>
          <a:effectLst>
            <a:outerShdw dist="35921" dir="2700000" algn="ctr" rotWithShape="0">
              <a:schemeClr val="bg2"/>
            </a:outerShdw>
          </a:effectLst>
        </p:spPr>
        <p:txBody>
          <a:bodyPr lIns="215440" tIns="105831" rIns="215440" bIns="105831" anchor="ctr"/>
          <a:lstStyle/>
          <a:p>
            <a:r>
              <a:rPr lang="en-US" sz="95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rPr>
              <a:t>So what do we do?</a:t>
            </a:r>
            <a:endParaRPr lang="en-US" sz="10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endParaRPr>
          </a:p>
        </p:txBody>
      </p:sp>
      <p:sp>
        <p:nvSpPr>
          <p:cNvPr id="1002500" name="Freeform 4"/>
          <p:cNvSpPr>
            <a:spLocks/>
          </p:cNvSpPr>
          <p:nvPr/>
        </p:nvSpPr>
        <p:spPr bwMode="auto">
          <a:xfrm>
            <a:off x="6709835" y="2676526"/>
            <a:ext cx="14427200" cy="9906000"/>
          </a:xfrm>
          <a:custGeom>
            <a:avLst/>
            <a:gdLst/>
            <a:ahLst/>
            <a:cxnLst>
              <a:cxn ang="0">
                <a:pos x="0" y="3128"/>
              </a:cxn>
              <a:cxn ang="0">
                <a:pos x="1584" y="8"/>
              </a:cxn>
              <a:cxn ang="0">
                <a:pos x="3408" y="3080"/>
              </a:cxn>
            </a:cxnLst>
            <a:rect l="0" t="0" r="r" b="b"/>
            <a:pathLst>
              <a:path w="3408" h="3128">
                <a:moveTo>
                  <a:pt x="0" y="3128"/>
                </a:moveTo>
                <a:cubicBezTo>
                  <a:pt x="508" y="1572"/>
                  <a:pt x="1016" y="16"/>
                  <a:pt x="1584" y="8"/>
                </a:cubicBezTo>
                <a:cubicBezTo>
                  <a:pt x="2152" y="0"/>
                  <a:pt x="3104" y="2568"/>
                  <a:pt x="3408" y="3080"/>
                </a:cubicBezTo>
              </a:path>
            </a:pathLst>
          </a:custGeom>
          <a:noFill/>
          <a:ln w="57150" cap="flat" cmpd="sng">
            <a:solidFill>
              <a:schemeClr val="tx2"/>
            </a:solidFill>
            <a:prstDash val="solid"/>
            <a:round/>
            <a:headEnd type="none" w="sm" len="sm"/>
            <a:tailEnd type="none" w="sm" len="sm"/>
          </a:ln>
          <a:effectLst>
            <a:outerShdw dist="35921" dir="2700000" algn="ctr" rotWithShape="0">
              <a:schemeClr val="bg2"/>
            </a:outerShdw>
          </a:effectLst>
        </p:spPr>
        <p:txBody>
          <a:bodyPr wrap="none" lIns="217709" tIns="108855" rIns="217709" bIns="108855" anchor="ctr"/>
          <a:lstStyle/>
          <a:p>
            <a:endParaRPr lang="en-US"/>
          </a:p>
        </p:txBody>
      </p:sp>
      <p:sp>
        <p:nvSpPr>
          <p:cNvPr id="1002501" name="Rectangle 5"/>
          <p:cNvSpPr>
            <a:spLocks noChangeArrowheads="1"/>
          </p:cNvSpPr>
          <p:nvPr/>
        </p:nvSpPr>
        <p:spPr bwMode="auto">
          <a:xfrm>
            <a:off x="3670303" y="11369676"/>
            <a:ext cx="2679320" cy="1250888"/>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Birth</a:t>
            </a:r>
            <a:endParaRPr lang="en-US" sz="9500" b="1" i="1" dirty="0">
              <a:solidFill>
                <a:schemeClr val="tx1"/>
              </a:solidFill>
              <a:latin typeface="Arial"/>
              <a:cs typeface="Arial"/>
            </a:endParaRPr>
          </a:p>
        </p:txBody>
      </p:sp>
      <p:sp>
        <p:nvSpPr>
          <p:cNvPr id="1002502" name="Rectangle 6"/>
          <p:cNvSpPr>
            <a:spLocks noChangeArrowheads="1"/>
          </p:cNvSpPr>
          <p:nvPr/>
        </p:nvSpPr>
        <p:spPr bwMode="auto">
          <a:xfrm>
            <a:off x="4466169" y="7102476"/>
            <a:ext cx="3688003" cy="1250888"/>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Growth</a:t>
            </a:r>
            <a:endParaRPr lang="en-US" sz="6700" b="1" i="1" dirty="0">
              <a:solidFill>
                <a:schemeClr val="tx1"/>
              </a:solidFill>
              <a:latin typeface="Arial"/>
              <a:cs typeface="Arial"/>
            </a:endParaRPr>
          </a:p>
        </p:txBody>
      </p:sp>
      <p:sp>
        <p:nvSpPr>
          <p:cNvPr id="1002503" name="Rectangle 7"/>
          <p:cNvSpPr>
            <a:spLocks noChangeArrowheads="1"/>
          </p:cNvSpPr>
          <p:nvPr/>
        </p:nvSpPr>
        <p:spPr bwMode="auto">
          <a:xfrm>
            <a:off x="6083303" y="2987676"/>
            <a:ext cx="4035617" cy="1250888"/>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Maturity</a:t>
            </a:r>
            <a:endParaRPr lang="en-US" sz="6700" b="1" i="1" dirty="0">
              <a:solidFill>
                <a:schemeClr val="tx1"/>
              </a:solidFill>
              <a:latin typeface="Arial"/>
              <a:cs typeface="Arial"/>
            </a:endParaRPr>
          </a:p>
        </p:txBody>
      </p:sp>
      <p:sp>
        <p:nvSpPr>
          <p:cNvPr id="1002504" name="Rectangle 8"/>
          <p:cNvSpPr>
            <a:spLocks noChangeArrowheads="1"/>
          </p:cNvSpPr>
          <p:nvPr/>
        </p:nvSpPr>
        <p:spPr bwMode="auto">
          <a:xfrm>
            <a:off x="15659102" y="3140076"/>
            <a:ext cx="5917592" cy="1250888"/>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Maintenance</a:t>
            </a:r>
            <a:endParaRPr lang="en-US" sz="6700" b="1" i="1" dirty="0">
              <a:solidFill>
                <a:schemeClr val="tx1"/>
              </a:solidFill>
              <a:latin typeface="Arial"/>
              <a:cs typeface="Arial"/>
            </a:endParaRPr>
          </a:p>
        </p:txBody>
      </p:sp>
      <p:sp>
        <p:nvSpPr>
          <p:cNvPr id="1002505" name="Rectangle 9"/>
          <p:cNvSpPr>
            <a:spLocks noChangeArrowheads="1"/>
          </p:cNvSpPr>
          <p:nvPr/>
        </p:nvSpPr>
        <p:spPr bwMode="auto">
          <a:xfrm>
            <a:off x="19312468" y="7102476"/>
            <a:ext cx="3743921" cy="1250888"/>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Decline</a:t>
            </a:r>
          </a:p>
        </p:txBody>
      </p:sp>
      <p:sp>
        <p:nvSpPr>
          <p:cNvPr id="1002506" name="Rectangle 10"/>
          <p:cNvSpPr>
            <a:spLocks noChangeArrowheads="1"/>
          </p:cNvSpPr>
          <p:nvPr/>
        </p:nvSpPr>
        <p:spPr bwMode="auto">
          <a:xfrm>
            <a:off x="21120103" y="11217276"/>
            <a:ext cx="3061937" cy="1250888"/>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Death</a:t>
            </a:r>
            <a:endParaRPr lang="en-US" sz="6700" b="1" i="1" dirty="0">
              <a:solidFill>
                <a:schemeClr val="tx1"/>
              </a:solidFill>
              <a:latin typeface="Arial"/>
              <a:cs typeface="Arial"/>
            </a:endParaRPr>
          </a:p>
        </p:txBody>
      </p:sp>
      <p:sp>
        <p:nvSpPr>
          <p:cNvPr id="1002507" name="Oval 11"/>
          <p:cNvSpPr>
            <a:spLocks noChangeArrowheads="1"/>
          </p:cNvSpPr>
          <p:nvPr/>
        </p:nvSpPr>
        <p:spPr bwMode="auto">
          <a:xfrm>
            <a:off x="10934701" y="3286126"/>
            <a:ext cx="914400" cy="609600"/>
          </a:xfrm>
          <a:prstGeom prst="ellipse">
            <a:avLst/>
          </a:prstGeom>
          <a:solidFill>
            <a:srgbClr val="0000FF"/>
          </a:solidFill>
          <a:ln w="12700">
            <a:solidFill>
              <a:schemeClr val="tx1"/>
            </a:solidFill>
            <a:round/>
            <a:headEnd type="none" w="sm" len="sm"/>
            <a:tailEnd type="none" w="sm" len="sm"/>
          </a:ln>
          <a:effectLst>
            <a:outerShdw dist="35921" dir="2700000" algn="ctr" rotWithShape="0">
              <a:schemeClr val="bg2"/>
            </a:outerShdw>
          </a:effectLst>
        </p:spPr>
        <p:txBody>
          <a:bodyPr wrap="none" lIns="217709" tIns="108855" rIns="217709" bIns="108855" anchor="ctr"/>
          <a:lstStyle/>
          <a:p>
            <a:endParaRPr lang="en-US"/>
          </a:p>
        </p:txBody>
      </p:sp>
      <p:sp>
        <p:nvSpPr>
          <p:cNvPr id="1002508" name="Oval 12"/>
          <p:cNvSpPr>
            <a:spLocks noChangeArrowheads="1"/>
          </p:cNvSpPr>
          <p:nvPr/>
        </p:nvSpPr>
        <p:spPr bwMode="auto">
          <a:xfrm>
            <a:off x="8343901" y="7248526"/>
            <a:ext cx="914400" cy="609600"/>
          </a:xfrm>
          <a:prstGeom prst="ellipse">
            <a:avLst/>
          </a:prstGeom>
          <a:solidFill>
            <a:srgbClr val="0000FF"/>
          </a:solidFill>
          <a:ln w="12700">
            <a:solidFill>
              <a:schemeClr val="tx1"/>
            </a:solidFill>
            <a:round/>
            <a:headEnd type="none" w="sm" len="sm"/>
            <a:tailEnd type="none" w="sm" len="sm"/>
          </a:ln>
          <a:effectLst>
            <a:outerShdw dist="35921" dir="2700000" algn="ctr" rotWithShape="0">
              <a:schemeClr val="bg2"/>
            </a:outerShdw>
          </a:effectLst>
        </p:spPr>
        <p:txBody>
          <a:bodyPr wrap="none" lIns="217709" tIns="108855" rIns="217709" bIns="108855" anchor="ctr"/>
          <a:lstStyle/>
          <a:p>
            <a:endParaRPr lang="en-US"/>
          </a:p>
        </p:txBody>
      </p:sp>
      <p:sp>
        <p:nvSpPr>
          <p:cNvPr id="1002509" name="Oval 13"/>
          <p:cNvSpPr>
            <a:spLocks noChangeArrowheads="1"/>
          </p:cNvSpPr>
          <p:nvPr/>
        </p:nvSpPr>
        <p:spPr bwMode="auto">
          <a:xfrm>
            <a:off x="6375400" y="11639550"/>
            <a:ext cx="914400" cy="609600"/>
          </a:xfrm>
          <a:prstGeom prst="ellipse">
            <a:avLst/>
          </a:prstGeom>
          <a:solidFill>
            <a:schemeClr val="accent2"/>
          </a:solidFill>
          <a:ln w="12700">
            <a:solidFill>
              <a:schemeClr val="tx1"/>
            </a:solidFill>
            <a:round/>
            <a:headEnd type="none" w="sm" len="sm"/>
            <a:tailEnd type="none" w="sm" len="sm"/>
          </a:ln>
          <a:effectLst>
            <a:outerShdw dist="35921" dir="2700000" algn="ctr" rotWithShape="0">
              <a:schemeClr val="bg2"/>
            </a:outerShdw>
          </a:effectLst>
        </p:spPr>
        <p:txBody>
          <a:bodyPr wrap="none" lIns="217709" tIns="108855" rIns="217709" bIns="108855" anchor="ctr"/>
          <a:lstStyle/>
          <a:p>
            <a:endParaRPr lang="en-US"/>
          </a:p>
        </p:txBody>
      </p:sp>
      <p:sp>
        <p:nvSpPr>
          <p:cNvPr id="1002510" name="Oval 14"/>
          <p:cNvSpPr>
            <a:spLocks noChangeArrowheads="1"/>
          </p:cNvSpPr>
          <p:nvPr/>
        </p:nvSpPr>
        <p:spPr bwMode="auto">
          <a:xfrm>
            <a:off x="14744701" y="3286126"/>
            <a:ext cx="914400" cy="609600"/>
          </a:xfrm>
          <a:prstGeom prst="ellipse">
            <a:avLst/>
          </a:prstGeom>
          <a:solidFill>
            <a:srgbClr val="0000FF"/>
          </a:solidFill>
          <a:ln w="12700">
            <a:solidFill>
              <a:schemeClr val="tx1"/>
            </a:solidFill>
            <a:round/>
            <a:headEnd type="none" w="sm" len="sm"/>
            <a:tailEnd type="none" w="sm" len="sm"/>
          </a:ln>
          <a:effectLst>
            <a:outerShdw dist="35921" dir="2700000" algn="ctr" rotWithShape="0">
              <a:schemeClr val="bg2"/>
            </a:outerShdw>
          </a:effectLst>
        </p:spPr>
        <p:txBody>
          <a:bodyPr wrap="none" lIns="217709" tIns="108855" rIns="217709" bIns="108855" anchor="ctr"/>
          <a:lstStyle/>
          <a:p>
            <a:endParaRPr lang="en-US"/>
          </a:p>
        </p:txBody>
      </p:sp>
      <p:sp>
        <p:nvSpPr>
          <p:cNvPr id="1002511" name="Oval 15"/>
          <p:cNvSpPr>
            <a:spLocks noChangeArrowheads="1"/>
          </p:cNvSpPr>
          <p:nvPr/>
        </p:nvSpPr>
        <p:spPr bwMode="auto">
          <a:xfrm>
            <a:off x="17894301" y="7248526"/>
            <a:ext cx="914400" cy="609600"/>
          </a:xfrm>
          <a:prstGeom prst="ellipse">
            <a:avLst/>
          </a:prstGeom>
          <a:solidFill>
            <a:srgbClr val="0000FF"/>
          </a:solidFill>
          <a:ln w="12700">
            <a:solidFill>
              <a:schemeClr val="tx1"/>
            </a:solidFill>
            <a:round/>
            <a:headEnd type="none" w="sm" len="sm"/>
            <a:tailEnd type="none" w="sm" len="sm"/>
          </a:ln>
          <a:effectLst>
            <a:outerShdw dist="35921" dir="2700000" algn="ctr" rotWithShape="0">
              <a:schemeClr val="bg2"/>
            </a:outerShdw>
          </a:effectLst>
        </p:spPr>
        <p:txBody>
          <a:bodyPr wrap="none" lIns="217709" tIns="108855" rIns="217709" bIns="108855" anchor="ctr"/>
          <a:lstStyle/>
          <a:p>
            <a:endParaRPr lang="en-US"/>
          </a:p>
        </p:txBody>
      </p:sp>
      <p:sp>
        <p:nvSpPr>
          <p:cNvPr id="1002512" name="Oval 16"/>
          <p:cNvSpPr>
            <a:spLocks noChangeArrowheads="1"/>
          </p:cNvSpPr>
          <p:nvPr/>
        </p:nvSpPr>
        <p:spPr bwMode="auto">
          <a:xfrm>
            <a:off x="20222635" y="11334750"/>
            <a:ext cx="914400" cy="609600"/>
          </a:xfrm>
          <a:prstGeom prst="ellipse">
            <a:avLst/>
          </a:prstGeom>
          <a:solidFill>
            <a:srgbClr val="0000FF"/>
          </a:solidFill>
          <a:ln w="12700">
            <a:solidFill>
              <a:schemeClr val="tx1"/>
            </a:solidFill>
            <a:round/>
            <a:headEnd type="none" w="sm" len="sm"/>
            <a:tailEnd type="none" w="sm" len="sm"/>
          </a:ln>
          <a:effectLst>
            <a:outerShdw dist="35921" dir="2700000" algn="ctr" rotWithShape="0">
              <a:schemeClr val="bg2"/>
            </a:outerShdw>
          </a:effectLst>
        </p:spPr>
        <p:txBody>
          <a:bodyPr wrap="none" lIns="217709" tIns="108855" rIns="217709" bIns="108855" anchor="ctr"/>
          <a:lstStyle/>
          <a:p>
            <a:endParaRPr lang="en-US"/>
          </a:p>
        </p:txBody>
      </p:sp>
      <p:sp>
        <p:nvSpPr>
          <p:cNvPr id="1002513" name="Oval 17"/>
          <p:cNvSpPr>
            <a:spLocks noChangeArrowheads="1"/>
          </p:cNvSpPr>
          <p:nvPr/>
        </p:nvSpPr>
        <p:spPr bwMode="auto">
          <a:xfrm>
            <a:off x="6375400" y="11639550"/>
            <a:ext cx="914400" cy="609600"/>
          </a:xfrm>
          <a:prstGeom prst="ellipse">
            <a:avLst/>
          </a:prstGeom>
          <a:gradFill rotWithShape="0">
            <a:gsLst>
              <a:gs pos="0">
                <a:srgbClr val="FF0000">
                  <a:gamma/>
                  <a:tint val="36471"/>
                  <a:invGamma/>
                </a:srgbClr>
              </a:gs>
              <a:gs pos="100000">
                <a:srgbClr val="FF0000"/>
              </a:gs>
            </a:gsLst>
            <a:path path="shape">
              <a:fillToRect l="50000" t="50000" r="50000" b="50000"/>
            </a:path>
          </a:gradFill>
          <a:ln w="12700">
            <a:solidFill>
              <a:schemeClr val="tx1"/>
            </a:solidFill>
            <a:round/>
            <a:headEnd type="none" w="sm" len="sm"/>
            <a:tailEnd type="none" w="sm" len="sm"/>
          </a:ln>
          <a:effectLst>
            <a:outerShdw dist="35921" dir="2700000" algn="ctr" rotWithShape="0">
              <a:schemeClr val="bg2"/>
            </a:outerShdw>
          </a:effectLst>
        </p:spPr>
        <p:txBody>
          <a:bodyPr wrap="none" lIns="217709" tIns="108855" rIns="217709" bIns="108855" anchor="ctr"/>
          <a:lstStyle/>
          <a:p>
            <a:endParaRPr lang="en-US"/>
          </a:p>
        </p:txBody>
      </p:sp>
      <p:sp>
        <p:nvSpPr>
          <p:cNvPr id="1002514" name="AutoShape 18"/>
          <p:cNvSpPr>
            <a:spLocks noChangeArrowheads="1"/>
          </p:cNvSpPr>
          <p:nvPr/>
        </p:nvSpPr>
        <p:spPr bwMode="auto">
          <a:xfrm rot="14537596">
            <a:off x="11006139" y="4027488"/>
            <a:ext cx="1990724" cy="11785600"/>
          </a:xfrm>
          <a:prstGeom prst="upArrow">
            <a:avLst>
              <a:gd name="adj1" fmla="val 50000"/>
              <a:gd name="adj2" fmla="val 111005"/>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lIns="217709" tIns="108855" rIns="217709" bIns="108855" anchor="ctr"/>
          <a:lstStyle/>
          <a:p>
            <a:endParaRPr lang="en-US"/>
          </a:p>
        </p:txBody>
      </p:sp>
      <p:sp>
        <p:nvSpPr>
          <p:cNvPr id="1002515" name="Rectangle 19"/>
          <p:cNvSpPr>
            <a:spLocks noChangeArrowheads="1"/>
          </p:cNvSpPr>
          <p:nvPr/>
        </p:nvSpPr>
        <p:spPr bwMode="auto">
          <a:xfrm>
            <a:off x="279401" y="11344276"/>
            <a:ext cx="5674924" cy="1250888"/>
          </a:xfrm>
          <a:prstGeom prst="rect">
            <a:avLst/>
          </a:prstGeom>
          <a:solidFill>
            <a:srgbClr val="000066"/>
          </a:solidFill>
          <a:ln w="12700">
            <a:noFill/>
            <a:miter lim="800000"/>
            <a:headEnd type="none" w="sm" len="sm"/>
            <a:tailEnd type="none" w="sm" len="sm"/>
          </a:ln>
          <a:effectLst>
            <a:outerShdw dist="35921" dir="2700000" algn="ctr" rotWithShape="0">
              <a:schemeClr val="bg2"/>
            </a:outerShdw>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Optima"/>
                <a:cs typeface="Optima"/>
              </a:rPr>
              <a:t>Dream Again</a:t>
            </a:r>
            <a:endParaRPr lang="en-US" sz="95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Optima"/>
              <a:cs typeface="Optima"/>
            </a:endParaRPr>
          </a:p>
        </p:txBody>
      </p:sp>
    </p:spTree>
    <p:extLst>
      <p:ext uri="{BB962C8B-B14F-4D97-AF65-F5344CB8AC3E}">
        <p14:creationId xmlns:p14="http://schemas.microsoft.com/office/powerpoint/2010/main" val="39798290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2514"/>
                                        </p:tgtEl>
                                        <p:attrNameLst>
                                          <p:attrName>style.visibility</p:attrName>
                                        </p:attrNameLst>
                                      </p:cBhvr>
                                      <p:to>
                                        <p:strVal val="visible"/>
                                      </p:to>
                                    </p:set>
                                    <p:animEffect transition="in" filter="dissolve">
                                      <p:cBhvr>
                                        <p:cTn id="7" dur="500"/>
                                        <p:tgtEl>
                                          <p:spTgt spid="100251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02515"/>
                                        </p:tgtEl>
                                        <p:attrNameLst>
                                          <p:attrName>style.visibility</p:attrName>
                                        </p:attrNameLst>
                                      </p:cBhvr>
                                      <p:to>
                                        <p:strVal val="visible"/>
                                      </p:to>
                                    </p:set>
                                    <p:animEffect transition="in" filter="dissolve">
                                      <p:cBhvr>
                                        <p:cTn id="11" dur="500"/>
                                        <p:tgtEl>
                                          <p:spTgt spid="1002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514" grpId="0" animBg="1"/>
      <p:bldP spid="100251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
          <p:cNvSpPr>
            <a:spLocks noGrp="1"/>
          </p:cNvSpPr>
          <p:nvPr>
            <p:ph type="sldNum" sz="quarter" idx="4294967295"/>
          </p:nvPr>
        </p:nvSpPr>
        <p:spPr>
          <a:xfrm>
            <a:off x="17475200" y="12496800"/>
            <a:ext cx="5689600" cy="952500"/>
          </a:xfrm>
          <a:prstGeom prst="rect">
            <a:avLst/>
          </a:prstGeom>
        </p:spPr>
        <p:txBody>
          <a:bodyPr lIns="217709" tIns="108855" rIns="217709" bIns="108855"/>
          <a:lstStyle/>
          <a:p>
            <a:fld id="{41EE84C8-F4CD-46E7-9AFF-00D5F57C3E79}" type="slidenum">
              <a:rPr lang="en-US"/>
              <a:pPr/>
              <a:t>92</a:t>
            </a:fld>
            <a:endParaRPr lang="en-US"/>
          </a:p>
        </p:txBody>
      </p:sp>
      <p:sp>
        <p:nvSpPr>
          <p:cNvPr id="1004546" name="Rectangle 2"/>
          <p:cNvSpPr>
            <a:spLocks noChangeArrowheads="1"/>
          </p:cNvSpPr>
          <p:nvPr/>
        </p:nvSpPr>
        <p:spPr bwMode="auto">
          <a:xfrm>
            <a:off x="1028703" y="2651126"/>
            <a:ext cx="22288499" cy="1546224"/>
          </a:xfrm>
          <a:prstGeom prst="rect">
            <a:avLst/>
          </a:prstGeom>
          <a:noFill/>
          <a:ln w="12700">
            <a:noFill/>
            <a:miter lim="800000"/>
            <a:headEnd/>
            <a:tailEnd/>
          </a:ln>
          <a:effectLst>
            <a:outerShdw dist="35921" dir="2700000" algn="ctr" rotWithShape="0">
              <a:schemeClr val="bg2"/>
            </a:outerShdw>
          </a:effectLst>
        </p:spPr>
        <p:txBody>
          <a:bodyPr wrap="none" lIns="217709" tIns="108855" rIns="217709" bIns="108855" anchor="ctr"/>
          <a:lstStyle/>
          <a:p>
            <a:endParaRPr lang="en-US"/>
          </a:p>
        </p:txBody>
      </p:sp>
      <p:sp>
        <p:nvSpPr>
          <p:cNvPr id="1004547" name="Rectangle 3"/>
          <p:cNvSpPr>
            <a:spLocks noChangeArrowheads="1"/>
          </p:cNvSpPr>
          <p:nvPr/>
        </p:nvSpPr>
        <p:spPr bwMode="auto">
          <a:xfrm>
            <a:off x="1016000" y="2651126"/>
            <a:ext cx="22288501" cy="1546224"/>
          </a:xfrm>
          <a:prstGeom prst="rect">
            <a:avLst/>
          </a:prstGeom>
          <a:noFill/>
          <a:ln w="12700">
            <a:noFill/>
            <a:miter lim="800000"/>
            <a:headEnd/>
            <a:tailEnd/>
          </a:ln>
          <a:effectLst>
            <a:outerShdw dist="35921" dir="2700000" algn="ctr" rotWithShape="0">
              <a:schemeClr val="bg2"/>
            </a:outerShdw>
          </a:effectLst>
        </p:spPr>
        <p:txBody>
          <a:bodyPr wrap="none" lIns="217709" tIns="108855" rIns="217709" bIns="108855" anchor="ctr"/>
          <a:lstStyle/>
          <a:p>
            <a:endParaRPr lang="en-US"/>
          </a:p>
        </p:txBody>
      </p:sp>
      <p:sp>
        <p:nvSpPr>
          <p:cNvPr id="1004548" name="Rectangle 4"/>
          <p:cNvSpPr>
            <a:spLocks noChangeArrowheads="1"/>
          </p:cNvSpPr>
          <p:nvPr/>
        </p:nvSpPr>
        <p:spPr bwMode="auto">
          <a:xfrm>
            <a:off x="0" y="0"/>
            <a:ext cx="24384000" cy="2286000"/>
          </a:xfrm>
          <a:prstGeom prst="rect">
            <a:avLst/>
          </a:prstGeom>
          <a:noFill/>
          <a:ln w="12700">
            <a:noFill/>
            <a:miter lim="800000"/>
            <a:headEnd/>
            <a:tailEnd/>
          </a:ln>
          <a:effectLst>
            <a:outerShdw dist="35921" dir="2700000" algn="ctr" rotWithShape="0">
              <a:schemeClr val="bg2"/>
            </a:outerShdw>
          </a:effectLst>
        </p:spPr>
        <p:txBody>
          <a:bodyPr lIns="215440" tIns="105831" rIns="215440" bIns="105831" anchor="ctr"/>
          <a:lstStyle/>
          <a:p>
            <a:r>
              <a:rPr lang="en-US" sz="95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Garamond" pitchFamily="18" charset="0"/>
              </a:rPr>
              <a:t>The Point</a:t>
            </a:r>
            <a:endParaRPr lang="en-US" sz="10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Garamond" pitchFamily="18" charset="0"/>
            </a:endParaRPr>
          </a:p>
        </p:txBody>
      </p:sp>
      <p:sp>
        <p:nvSpPr>
          <p:cNvPr id="1004549" name="Freeform 5"/>
          <p:cNvSpPr>
            <a:spLocks/>
          </p:cNvSpPr>
          <p:nvPr/>
        </p:nvSpPr>
        <p:spPr bwMode="auto">
          <a:xfrm>
            <a:off x="5283200" y="2590800"/>
            <a:ext cx="14427200" cy="9906000"/>
          </a:xfrm>
          <a:custGeom>
            <a:avLst/>
            <a:gdLst/>
            <a:ahLst/>
            <a:cxnLst>
              <a:cxn ang="0">
                <a:pos x="0" y="3128"/>
              </a:cxn>
              <a:cxn ang="0">
                <a:pos x="1584" y="8"/>
              </a:cxn>
              <a:cxn ang="0">
                <a:pos x="3408" y="3080"/>
              </a:cxn>
            </a:cxnLst>
            <a:rect l="0" t="0" r="r" b="b"/>
            <a:pathLst>
              <a:path w="3408" h="3128">
                <a:moveTo>
                  <a:pt x="0" y="3128"/>
                </a:moveTo>
                <a:cubicBezTo>
                  <a:pt x="508" y="1572"/>
                  <a:pt x="1016" y="16"/>
                  <a:pt x="1584" y="8"/>
                </a:cubicBezTo>
                <a:cubicBezTo>
                  <a:pt x="2152" y="0"/>
                  <a:pt x="3104" y="2568"/>
                  <a:pt x="3408" y="3080"/>
                </a:cubicBezTo>
              </a:path>
            </a:pathLst>
          </a:custGeom>
          <a:noFill/>
          <a:ln w="57150" cap="flat" cmpd="sng">
            <a:solidFill>
              <a:schemeClr val="tx2"/>
            </a:solidFill>
            <a:prstDash val="solid"/>
            <a:round/>
            <a:headEnd type="none" w="sm" len="sm"/>
            <a:tailEnd type="none" w="sm" len="sm"/>
          </a:ln>
          <a:effectLst>
            <a:outerShdw dist="35921" dir="2700000" algn="ctr" rotWithShape="0">
              <a:schemeClr val="bg2"/>
            </a:outerShdw>
          </a:effectLst>
        </p:spPr>
        <p:txBody>
          <a:bodyPr wrap="none" lIns="217709" tIns="108855" rIns="217709" bIns="108855" anchor="ctr"/>
          <a:lstStyle/>
          <a:p>
            <a:endParaRPr lang="en-US"/>
          </a:p>
        </p:txBody>
      </p:sp>
      <p:sp>
        <p:nvSpPr>
          <p:cNvPr id="1004550" name="Rectangle 6"/>
          <p:cNvSpPr>
            <a:spLocks noChangeArrowheads="1"/>
          </p:cNvSpPr>
          <p:nvPr/>
        </p:nvSpPr>
        <p:spPr bwMode="auto">
          <a:xfrm>
            <a:off x="2032001" y="11283951"/>
            <a:ext cx="2679320" cy="1250888"/>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Birth</a:t>
            </a:r>
            <a:endParaRPr lang="en-US" sz="95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endParaRPr>
          </a:p>
        </p:txBody>
      </p:sp>
      <p:sp>
        <p:nvSpPr>
          <p:cNvPr id="1004551" name="Rectangle 7"/>
          <p:cNvSpPr>
            <a:spLocks noChangeArrowheads="1"/>
          </p:cNvSpPr>
          <p:nvPr/>
        </p:nvSpPr>
        <p:spPr bwMode="auto">
          <a:xfrm>
            <a:off x="3048002" y="7016751"/>
            <a:ext cx="3688003" cy="1250888"/>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Growth</a:t>
            </a:r>
            <a:endParaRPr lang="en-US" sz="6700" b="1" i="1" dirty="0">
              <a:solidFill>
                <a:schemeClr val="tx1"/>
              </a:solidFill>
              <a:latin typeface="Arial"/>
              <a:cs typeface="Arial"/>
            </a:endParaRPr>
          </a:p>
        </p:txBody>
      </p:sp>
      <p:sp>
        <p:nvSpPr>
          <p:cNvPr id="1004552" name="Rectangle 8"/>
          <p:cNvSpPr>
            <a:spLocks noChangeArrowheads="1"/>
          </p:cNvSpPr>
          <p:nvPr/>
        </p:nvSpPr>
        <p:spPr bwMode="auto">
          <a:xfrm>
            <a:off x="4673600" y="2901951"/>
            <a:ext cx="4035617" cy="1250888"/>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Maturity</a:t>
            </a:r>
            <a:endParaRPr lang="en-US" sz="6700" b="1" i="1" dirty="0">
              <a:solidFill>
                <a:schemeClr val="tx1"/>
              </a:solidFill>
              <a:latin typeface="Arial"/>
              <a:cs typeface="Arial"/>
            </a:endParaRPr>
          </a:p>
        </p:txBody>
      </p:sp>
      <p:sp>
        <p:nvSpPr>
          <p:cNvPr id="1004553" name="Rectangle 9"/>
          <p:cNvSpPr>
            <a:spLocks noChangeArrowheads="1"/>
          </p:cNvSpPr>
          <p:nvPr/>
        </p:nvSpPr>
        <p:spPr bwMode="auto">
          <a:xfrm>
            <a:off x="14630401" y="2901951"/>
            <a:ext cx="5917592" cy="1250888"/>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Maintenance</a:t>
            </a:r>
            <a:endParaRPr lang="en-US" sz="6700" b="1" i="1" dirty="0">
              <a:solidFill>
                <a:schemeClr val="tx1"/>
              </a:solidFill>
              <a:latin typeface="Arial"/>
              <a:cs typeface="Arial"/>
            </a:endParaRPr>
          </a:p>
        </p:txBody>
      </p:sp>
      <p:sp>
        <p:nvSpPr>
          <p:cNvPr id="1004554" name="Rectangle 10"/>
          <p:cNvSpPr>
            <a:spLocks noChangeArrowheads="1"/>
          </p:cNvSpPr>
          <p:nvPr/>
        </p:nvSpPr>
        <p:spPr bwMode="auto">
          <a:xfrm>
            <a:off x="17881601" y="6864351"/>
            <a:ext cx="3743921" cy="1250888"/>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Decline</a:t>
            </a:r>
            <a:endParaRPr lang="en-US" sz="6700" b="1" i="1" dirty="0">
              <a:solidFill>
                <a:schemeClr val="tx1"/>
              </a:solidFill>
              <a:latin typeface="Arial"/>
              <a:cs typeface="Arial"/>
            </a:endParaRPr>
          </a:p>
        </p:txBody>
      </p:sp>
      <p:sp>
        <p:nvSpPr>
          <p:cNvPr id="1004555" name="Rectangle 11"/>
          <p:cNvSpPr>
            <a:spLocks noChangeArrowheads="1"/>
          </p:cNvSpPr>
          <p:nvPr/>
        </p:nvSpPr>
        <p:spPr bwMode="auto">
          <a:xfrm>
            <a:off x="20116800" y="10979151"/>
            <a:ext cx="3061937" cy="1250888"/>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Death</a:t>
            </a:r>
          </a:p>
        </p:txBody>
      </p:sp>
      <p:sp>
        <p:nvSpPr>
          <p:cNvPr id="1004556" name="Oval 12"/>
          <p:cNvSpPr>
            <a:spLocks noChangeArrowheads="1"/>
          </p:cNvSpPr>
          <p:nvPr/>
        </p:nvSpPr>
        <p:spPr bwMode="auto">
          <a:xfrm>
            <a:off x="9550400" y="3200400"/>
            <a:ext cx="914400" cy="609600"/>
          </a:xfrm>
          <a:prstGeom prst="ellipse">
            <a:avLst/>
          </a:prstGeom>
          <a:solidFill>
            <a:srgbClr val="0000FF"/>
          </a:solidFill>
          <a:ln w="12700">
            <a:solidFill>
              <a:schemeClr val="tx1"/>
            </a:solidFill>
            <a:round/>
            <a:headEnd type="none" w="sm" len="sm"/>
            <a:tailEnd type="none" w="sm" len="sm"/>
          </a:ln>
          <a:effectLst>
            <a:outerShdw dist="35921" dir="2700000" algn="ctr" rotWithShape="0">
              <a:schemeClr val="bg2"/>
            </a:outerShdw>
          </a:effectLst>
        </p:spPr>
        <p:txBody>
          <a:bodyPr wrap="none" lIns="217709" tIns="108855" rIns="217709" bIns="108855" anchor="ctr"/>
          <a:lstStyle/>
          <a:p>
            <a:endParaRPr lang="en-US"/>
          </a:p>
        </p:txBody>
      </p:sp>
      <p:sp>
        <p:nvSpPr>
          <p:cNvPr id="1004557" name="Oval 13"/>
          <p:cNvSpPr>
            <a:spLocks noChangeArrowheads="1"/>
          </p:cNvSpPr>
          <p:nvPr/>
        </p:nvSpPr>
        <p:spPr bwMode="auto">
          <a:xfrm>
            <a:off x="7112000" y="7162800"/>
            <a:ext cx="914400" cy="609600"/>
          </a:xfrm>
          <a:prstGeom prst="ellipse">
            <a:avLst/>
          </a:prstGeom>
          <a:solidFill>
            <a:srgbClr val="0000FF"/>
          </a:solidFill>
          <a:ln w="12700">
            <a:solidFill>
              <a:schemeClr val="tx1"/>
            </a:solidFill>
            <a:round/>
            <a:headEnd type="none" w="sm" len="sm"/>
            <a:tailEnd type="none" w="sm" len="sm"/>
          </a:ln>
          <a:effectLst>
            <a:outerShdw dist="35921" dir="2700000" algn="ctr" rotWithShape="0">
              <a:schemeClr val="bg2"/>
            </a:outerShdw>
          </a:effectLst>
        </p:spPr>
        <p:txBody>
          <a:bodyPr wrap="none" lIns="217709" tIns="108855" rIns="217709" bIns="108855" anchor="ctr"/>
          <a:lstStyle/>
          <a:p>
            <a:endParaRPr lang="en-US"/>
          </a:p>
        </p:txBody>
      </p:sp>
      <p:sp>
        <p:nvSpPr>
          <p:cNvPr id="1004558" name="Oval 14"/>
          <p:cNvSpPr>
            <a:spLocks noChangeArrowheads="1"/>
          </p:cNvSpPr>
          <p:nvPr/>
        </p:nvSpPr>
        <p:spPr bwMode="auto">
          <a:xfrm>
            <a:off x="5080000" y="11553826"/>
            <a:ext cx="914400" cy="609600"/>
          </a:xfrm>
          <a:prstGeom prst="ellipse">
            <a:avLst/>
          </a:prstGeom>
          <a:solidFill>
            <a:srgbClr val="0000FF"/>
          </a:solidFill>
          <a:ln w="12700">
            <a:solidFill>
              <a:schemeClr val="tx1"/>
            </a:solidFill>
            <a:round/>
            <a:headEnd type="none" w="sm" len="sm"/>
            <a:tailEnd type="none" w="sm" len="sm"/>
          </a:ln>
          <a:effectLst>
            <a:outerShdw dist="35921" dir="2700000" algn="ctr" rotWithShape="0">
              <a:schemeClr val="bg2"/>
            </a:outerShdw>
          </a:effectLst>
        </p:spPr>
        <p:txBody>
          <a:bodyPr wrap="none" lIns="217709" tIns="108855" rIns="217709" bIns="108855" anchor="ctr"/>
          <a:lstStyle/>
          <a:p>
            <a:endParaRPr lang="en-US"/>
          </a:p>
        </p:txBody>
      </p:sp>
      <p:sp>
        <p:nvSpPr>
          <p:cNvPr id="1004559" name="Oval 15"/>
          <p:cNvSpPr>
            <a:spLocks noChangeArrowheads="1"/>
          </p:cNvSpPr>
          <p:nvPr/>
        </p:nvSpPr>
        <p:spPr bwMode="auto">
          <a:xfrm>
            <a:off x="13208000" y="3200400"/>
            <a:ext cx="914400" cy="609600"/>
          </a:xfrm>
          <a:prstGeom prst="ellipse">
            <a:avLst/>
          </a:prstGeom>
          <a:solidFill>
            <a:srgbClr val="FFFFFF"/>
          </a:solidFill>
          <a:ln w="12700">
            <a:solidFill>
              <a:schemeClr val="tx1"/>
            </a:solidFill>
            <a:round/>
            <a:headEnd type="none" w="sm" len="sm"/>
            <a:tailEnd type="none" w="sm" len="sm"/>
          </a:ln>
          <a:effectLst>
            <a:outerShdw dist="35921" dir="2700000" algn="ctr" rotWithShape="0">
              <a:schemeClr val="bg2"/>
            </a:outerShdw>
          </a:effectLst>
        </p:spPr>
        <p:txBody>
          <a:bodyPr wrap="none" lIns="217709" tIns="108855" rIns="217709" bIns="108855" anchor="ctr"/>
          <a:lstStyle/>
          <a:p>
            <a:endParaRPr lang="en-US"/>
          </a:p>
        </p:txBody>
      </p:sp>
      <p:sp>
        <p:nvSpPr>
          <p:cNvPr id="1004560" name="Oval 16"/>
          <p:cNvSpPr>
            <a:spLocks noChangeArrowheads="1"/>
          </p:cNvSpPr>
          <p:nvPr/>
        </p:nvSpPr>
        <p:spPr bwMode="auto">
          <a:xfrm>
            <a:off x="16256000" y="7162800"/>
            <a:ext cx="914400" cy="609600"/>
          </a:xfrm>
          <a:prstGeom prst="ellipse">
            <a:avLst/>
          </a:prstGeom>
          <a:solidFill>
            <a:srgbClr val="FFFFFF"/>
          </a:solidFill>
          <a:ln w="12700">
            <a:solidFill>
              <a:schemeClr val="tx1"/>
            </a:solidFill>
            <a:round/>
            <a:headEnd type="none" w="sm" len="sm"/>
            <a:tailEnd type="none" w="sm" len="sm"/>
          </a:ln>
          <a:effectLst>
            <a:outerShdw dist="35921" dir="2700000" algn="ctr" rotWithShape="0">
              <a:schemeClr val="bg2"/>
            </a:outerShdw>
          </a:effectLst>
        </p:spPr>
        <p:txBody>
          <a:bodyPr wrap="none" lIns="217709" tIns="108855" rIns="217709" bIns="108855" anchor="ctr"/>
          <a:lstStyle/>
          <a:p>
            <a:endParaRPr lang="en-US"/>
          </a:p>
        </p:txBody>
      </p:sp>
      <p:sp>
        <p:nvSpPr>
          <p:cNvPr id="1004561" name="Oval 17"/>
          <p:cNvSpPr>
            <a:spLocks noChangeArrowheads="1"/>
          </p:cNvSpPr>
          <p:nvPr/>
        </p:nvSpPr>
        <p:spPr bwMode="auto">
          <a:xfrm>
            <a:off x="18694400" y="11249026"/>
            <a:ext cx="914400" cy="609600"/>
          </a:xfrm>
          <a:prstGeom prst="ellipse">
            <a:avLst/>
          </a:prstGeom>
          <a:solidFill>
            <a:srgbClr val="FFFFFF"/>
          </a:solidFill>
          <a:ln w="12700">
            <a:solidFill>
              <a:schemeClr val="tx1"/>
            </a:solidFill>
            <a:round/>
            <a:headEnd type="none" w="sm" len="sm"/>
            <a:tailEnd type="none" w="sm" len="sm"/>
          </a:ln>
          <a:effectLst>
            <a:outerShdw dist="35921" dir="2700000" algn="ctr" rotWithShape="0">
              <a:schemeClr val="bg2"/>
            </a:outerShdw>
          </a:effectLst>
        </p:spPr>
        <p:txBody>
          <a:bodyPr wrap="none" lIns="217709" tIns="108855" rIns="217709" bIns="108855" anchor="ctr"/>
          <a:lstStyle/>
          <a:p>
            <a:endParaRPr lang="en-US"/>
          </a:p>
        </p:txBody>
      </p:sp>
      <p:sp>
        <p:nvSpPr>
          <p:cNvPr id="1004563" name="AutoShape 19"/>
          <p:cNvSpPr>
            <a:spLocks noChangeArrowheads="1"/>
          </p:cNvSpPr>
          <p:nvPr/>
        </p:nvSpPr>
        <p:spPr bwMode="auto">
          <a:xfrm rot="-1368370">
            <a:off x="12801600" y="4692651"/>
            <a:ext cx="3204635" cy="5800726"/>
          </a:xfrm>
          <a:prstGeom prst="downArrow">
            <a:avLst>
              <a:gd name="adj1" fmla="val 43343"/>
              <a:gd name="adj2" fmla="val 63354"/>
            </a:avLst>
          </a:prstGeom>
          <a:gradFill rotWithShape="0">
            <a:gsLst>
              <a:gs pos="0">
                <a:srgbClr val="635E2D">
                  <a:gamma/>
                  <a:tint val="0"/>
                  <a:invGamma/>
                </a:srgbClr>
              </a:gs>
              <a:gs pos="100000">
                <a:srgbClr val="635E2D"/>
              </a:gs>
            </a:gsLst>
            <a:lin ang="5400000" scaled="1"/>
          </a:gradFill>
          <a:ln w="12700">
            <a:solidFill>
              <a:schemeClr val="tx1"/>
            </a:solidFill>
            <a:miter lim="800000"/>
            <a:headEnd type="none" w="sm" len="sm"/>
            <a:tailEnd type="none" w="sm" len="sm"/>
          </a:ln>
          <a:effectLst>
            <a:outerShdw dist="35921" dir="2700000" algn="ctr" rotWithShape="0">
              <a:schemeClr val="bg2"/>
            </a:outerShdw>
          </a:effectLst>
        </p:spPr>
        <p:txBody>
          <a:bodyPr wrap="none" lIns="217709" tIns="108855" rIns="217709" bIns="108855" anchor="ctr"/>
          <a:lstStyle/>
          <a:p>
            <a:endParaRPr lang="en-US"/>
          </a:p>
        </p:txBody>
      </p:sp>
      <p:sp>
        <p:nvSpPr>
          <p:cNvPr id="2" name="TextBox 1"/>
          <p:cNvSpPr txBox="1"/>
          <p:nvPr/>
        </p:nvSpPr>
        <p:spPr>
          <a:xfrm>
            <a:off x="5237930" y="10591800"/>
            <a:ext cx="14486208" cy="2308324"/>
          </a:xfrm>
          <a:prstGeom prst="rect">
            <a:avLst/>
          </a:prstGeom>
          <a:noFill/>
        </p:spPr>
        <p:txBody>
          <a:bodyPr wrap="none" rtlCol="0">
            <a:spAutoFit/>
          </a:bodyPr>
          <a:lstStyle/>
          <a:p>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The Further Down</a:t>
            </a:r>
          </a:p>
          <a:p>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The More Difficult The Recovery</a:t>
            </a:r>
            <a:endPar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endParaRPr>
          </a:p>
        </p:txBody>
      </p:sp>
    </p:spTree>
    <p:extLst>
      <p:ext uri="{BB962C8B-B14F-4D97-AF65-F5344CB8AC3E}">
        <p14:creationId xmlns:p14="http://schemas.microsoft.com/office/powerpoint/2010/main" val="15725048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4563"/>
                                        </p:tgtEl>
                                        <p:attrNameLst>
                                          <p:attrName>style.visibility</p:attrName>
                                        </p:attrNameLst>
                                      </p:cBhvr>
                                      <p:to>
                                        <p:strVal val="visible"/>
                                      </p:to>
                                    </p:set>
                                    <p:animEffect transition="in" filter="dissolve">
                                      <p:cBhvr>
                                        <p:cTn id="7" dur="500"/>
                                        <p:tgtEl>
                                          <p:spTgt spid="100456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563" grpId="0" animBg="1"/>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2"/>
          <p:cNvSpPr>
            <a:spLocks noGrp="1"/>
          </p:cNvSpPr>
          <p:nvPr>
            <p:ph type="sldNum" sz="quarter" idx="4294967295"/>
          </p:nvPr>
        </p:nvSpPr>
        <p:spPr>
          <a:xfrm>
            <a:off x="17475200" y="12496800"/>
            <a:ext cx="5689600" cy="952500"/>
          </a:xfrm>
          <a:prstGeom prst="rect">
            <a:avLst/>
          </a:prstGeom>
        </p:spPr>
        <p:txBody>
          <a:bodyPr lIns="217709" tIns="108855" rIns="217709" bIns="108855"/>
          <a:lstStyle/>
          <a:p>
            <a:fld id="{3632598E-1537-4BA5-B348-A77A8C0F8C44}" type="slidenum">
              <a:rPr lang="en-US"/>
              <a:pPr/>
              <a:t>93</a:t>
            </a:fld>
            <a:endParaRPr lang="en-US"/>
          </a:p>
        </p:txBody>
      </p:sp>
      <p:sp>
        <p:nvSpPr>
          <p:cNvPr id="1015810" name="Rectangle 2"/>
          <p:cNvSpPr>
            <a:spLocks noChangeArrowheads="1"/>
          </p:cNvSpPr>
          <p:nvPr/>
        </p:nvSpPr>
        <p:spPr bwMode="auto">
          <a:xfrm>
            <a:off x="228600" y="2651126"/>
            <a:ext cx="22288501" cy="1546224"/>
          </a:xfrm>
          <a:prstGeom prst="rect">
            <a:avLst/>
          </a:prstGeom>
          <a:noFill/>
          <a:ln w="12700">
            <a:noFill/>
            <a:miter lim="800000"/>
            <a:headEnd/>
            <a:tailEnd/>
          </a:ln>
          <a:effectLst/>
        </p:spPr>
        <p:txBody>
          <a:bodyPr wrap="none" lIns="217709" tIns="108855" rIns="217709" bIns="108855" anchor="ctr"/>
          <a:lstStyle/>
          <a:p>
            <a:endParaRPr lang="en-US"/>
          </a:p>
        </p:txBody>
      </p:sp>
      <p:sp>
        <p:nvSpPr>
          <p:cNvPr id="1015811" name="Rectangle 3"/>
          <p:cNvSpPr>
            <a:spLocks noChangeArrowheads="1"/>
          </p:cNvSpPr>
          <p:nvPr/>
        </p:nvSpPr>
        <p:spPr bwMode="auto">
          <a:xfrm>
            <a:off x="1841501" y="0"/>
            <a:ext cx="20726400" cy="2286000"/>
          </a:xfrm>
          <a:prstGeom prst="rect">
            <a:avLst/>
          </a:prstGeom>
          <a:noFill/>
          <a:ln w="12700">
            <a:noFill/>
            <a:miter lim="800000"/>
            <a:headEnd/>
            <a:tailEnd/>
          </a:ln>
          <a:effectLst/>
        </p:spPr>
        <p:txBody>
          <a:bodyPr lIns="215440" tIns="105831" rIns="215440" bIns="105831" anchor="ctr"/>
          <a:lstStyle/>
          <a:p>
            <a:r>
              <a:rPr lang="en-US" sz="105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rPr>
              <a:t>Life Cycle</a:t>
            </a:r>
            <a:endParaRPr lang="en-US" sz="11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Rounded MT Bold"/>
              <a:cs typeface="Arial Rounded MT Bold"/>
            </a:endParaRPr>
          </a:p>
        </p:txBody>
      </p:sp>
      <p:sp>
        <p:nvSpPr>
          <p:cNvPr id="1015812" name="Freeform 4"/>
          <p:cNvSpPr>
            <a:spLocks/>
          </p:cNvSpPr>
          <p:nvPr/>
        </p:nvSpPr>
        <p:spPr bwMode="auto">
          <a:xfrm>
            <a:off x="4470400" y="2590800"/>
            <a:ext cx="14427200" cy="9906000"/>
          </a:xfrm>
          <a:custGeom>
            <a:avLst/>
            <a:gdLst/>
            <a:ahLst/>
            <a:cxnLst>
              <a:cxn ang="0">
                <a:pos x="0" y="3128"/>
              </a:cxn>
              <a:cxn ang="0">
                <a:pos x="1584" y="8"/>
              </a:cxn>
              <a:cxn ang="0">
                <a:pos x="3408" y="3080"/>
              </a:cxn>
            </a:cxnLst>
            <a:rect l="0" t="0" r="r" b="b"/>
            <a:pathLst>
              <a:path w="3408" h="3128">
                <a:moveTo>
                  <a:pt x="0" y="3128"/>
                </a:moveTo>
                <a:cubicBezTo>
                  <a:pt x="508" y="1572"/>
                  <a:pt x="1016" y="16"/>
                  <a:pt x="1584" y="8"/>
                </a:cubicBezTo>
                <a:cubicBezTo>
                  <a:pt x="2152" y="0"/>
                  <a:pt x="3104" y="2568"/>
                  <a:pt x="3408" y="3080"/>
                </a:cubicBezTo>
              </a:path>
            </a:pathLst>
          </a:custGeom>
          <a:noFill/>
          <a:ln w="57150" cap="flat" cmpd="sng">
            <a:solidFill>
              <a:schemeClr val="tx2"/>
            </a:solidFill>
            <a:prstDash val="solid"/>
            <a:round/>
            <a:headEnd type="none" w="sm" len="sm"/>
            <a:tailEnd type="none" w="sm" len="sm"/>
          </a:ln>
          <a:effectLst/>
        </p:spPr>
        <p:txBody>
          <a:bodyPr wrap="none" lIns="217709" tIns="108855" rIns="217709" bIns="108855" anchor="ctr"/>
          <a:lstStyle/>
          <a:p>
            <a:endParaRPr lang="en-US"/>
          </a:p>
        </p:txBody>
      </p:sp>
      <p:sp>
        <p:nvSpPr>
          <p:cNvPr id="1015813" name="Rectangle 5"/>
          <p:cNvSpPr>
            <a:spLocks noChangeArrowheads="1"/>
          </p:cNvSpPr>
          <p:nvPr/>
        </p:nvSpPr>
        <p:spPr bwMode="auto">
          <a:xfrm>
            <a:off x="1422401" y="11283951"/>
            <a:ext cx="2679320" cy="1250888"/>
          </a:xfrm>
          <a:prstGeom prst="rect">
            <a:avLst/>
          </a:prstGeom>
          <a:noFill/>
          <a:ln w="12700">
            <a:noFill/>
            <a:miter lim="800000"/>
            <a:headEnd type="none" w="sm" len="sm"/>
            <a:tailEnd type="none" w="sm" len="sm"/>
          </a:ln>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Birth</a:t>
            </a:r>
            <a:endParaRPr lang="en-US" sz="95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endParaRPr>
          </a:p>
        </p:txBody>
      </p:sp>
      <p:sp>
        <p:nvSpPr>
          <p:cNvPr id="1015814" name="Rectangle 6"/>
          <p:cNvSpPr>
            <a:spLocks noChangeArrowheads="1"/>
          </p:cNvSpPr>
          <p:nvPr/>
        </p:nvSpPr>
        <p:spPr bwMode="auto">
          <a:xfrm>
            <a:off x="2438402" y="6858001"/>
            <a:ext cx="3688003" cy="1250888"/>
          </a:xfrm>
          <a:prstGeom prst="rect">
            <a:avLst/>
          </a:prstGeom>
          <a:noFill/>
          <a:ln w="12700">
            <a:noFill/>
            <a:miter lim="800000"/>
            <a:headEnd type="none" w="sm" len="sm"/>
            <a:tailEnd type="none" w="sm" len="sm"/>
          </a:ln>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Growth</a:t>
            </a:r>
            <a:endParaRPr lang="en-US" sz="6700" b="1" i="1" dirty="0">
              <a:solidFill>
                <a:schemeClr val="tx1"/>
              </a:solidFill>
              <a:latin typeface="Arial"/>
              <a:cs typeface="Arial"/>
            </a:endParaRPr>
          </a:p>
        </p:txBody>
      </p:sp>
      <p:sp>
        <p:nvSpPr>
          <p:cNvPr id="1015815" name="Rectangle 7"/>
          <p:cNvSpPr>
            <a:spLocks noChangeArrowheads="1"/>
          </p:cNvSpPr>
          <p:nvPr/>
        </p:nvSpPr>
        <p:spPr bwMode="auto">
          <a:xfrm>
            <a:off x="4267200" y="2771776"/>
            <a:ext cx="4035617" cy="1250888"/>
          </a:xfrm>
          <a:prstGeom prst="rect">
            <a:avLst/>
          </a:prstGeom>
          <a:noFill/>
          <a:ln w="12700">
            <a:noFill/>
            <a:miter lim="800000"/>
            <a:headEnd type="none" w="sm" len="sm"/>
            <a:tailEnd type="none" w="sm" len="sm"/>
          </a:ln>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Maturity</a:t>
            </a:r>
            <a:endParaRPr lang="en-US" sz="6700" b="1" i="1" dirty="0">
              <a:solidFill>
                <a:schemeClr val="tx1"/>
              </a:solidFill>
              <a:latin typeface="Arial"/>
              <a:cs typeface="Arial"/>
            </a:endParaRPr>
          </a:p>
        </p:txBody>
      </p:sp>
      <p:sp>
        <p:nvSpPr>
          <p:cNvPr id="1015816" name="Rectangle 8"/>
          <p:cNvSpPr>
            <a:spLocks noChangeArrowheads="1"/>
          </p:cNvSpPr>
          <p:nvPr/>
        </p:nvSpPr>
        <p:spPr bwMode="auto">
          <a:xfrm>
            <a:off x="13974235" y="2743201"/>
            <a:ext cx="5917592" cy="1250888"/>
          </a:xfrm>
          <a:prstGeom prst="rect">
            <a:avLst/>
          </a:prstGeom>
          <a:noFill/>
          <a:ln w="12700">
            <a:noFill/>
            <a:miter lim="800000"/>
            <a:headEnd type="none" w="sm" len="sm"/>
            <a:tailEnd type="none" w="sm" len="sm"/>
          </a:ln>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Maintenance</a:t>
            </a:r>
            <a:endParaRPr lang="en-US" sz="6700" b="1" i="1" dirty="0">
              <a:solidFill>
                <a:schemeClr val="tx1"/>
              </a:solidFill>
              <a:latin typeface="Arial"/>
              <a:cs typeface="Arial"/>
            </a:endParaRPr>
          </a:p>
        </p:txBody>
      </p:sp>
      <p:sp>
        <p:nvSpPr>
          <p:cNvPr id="1015817" name="Rectangle 9"/>
          <p:cNvSpPr>
            <a:spLocks noChangeArrowheads="1"/>
          </p:cNvSpPr>
          <p:nvPr/>
        </p:nvSpPr>
        <p:spPr bwMode="auto">
          <a:xfrm>
            <a:off x="17068801" y="6858001"/>
            <a:ext cx="3743921" cy="1250888"/>
          </a:xfrm>
          <a:prstGeom prst="rect">
            <a:avLst/>
          </a:prstGeom>
          <a:noFill/>
          <a:ln w="12700">
            <a:noFill/>
            <a:miter lim="800000"/>
            <a:headEnd type="none" w="sm" len="sm"/>
            <a:tailEnd type="none" w="sm" len="sm"/>
          </a:ln>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Decline</a:t>
            </a:r>
            <a:endParaRPr lang="en-US" sz="6700" b="1" i="1" dirty="0">
              <a:solidFill>
                <a:schemeClr val="tx1"/>
              </a:solidFill>
              <a:latin typeface="Arial"/>
              <a:cs typeface="Arial"/>
            </a:endParaRPr>
          </a:p>
        </p:txBody>
      </p:sp>
      <p:sp>
        <p:nvSpPr>
          <p:cNvPr id="1015818" name="Rectangle 10"/>
          <p:cNvSpPr>
            <a:spLocks noChangeArrowheads="1"/>
          </p:cNvSpPr>
          <p:nvPr/>
        </p:nvSpPr>
        <p:spPr bwMode="auto">
          <a:xfrm>
            <a:off x="19507200" y="10972801"/>
            <a:ext cx="3061937" cy="1250888"/>
          </a:xfrm>
          <a:prstGeom prst="rect">
            <a:avLst/>
          </a:prstGeom>
          <a:noFill/>
          <a:ln w="12700">
            <a:noFill/>
            <a:miter lim="800000"/>
            <a:headEnd type="none" w="sm" len="sm"/>
            <a:tailEnd type="none" w="sm" len="sm"/>
          </a:ln>
          <a:effectLst/>
        </p:spPr>
        <p:txBody>
          <a:bodyPr wrap="none" lIns="217709" tIns="108855" rIns="217709" bIns="108855">
            <a:spAutoFit/>
          </a:bodyPr>
          <a:lstStyle/>
          <a:p>
            <a:pPr algn="l"/>
            <a:r>
              <a:rPr lang="en-US" sz="67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Death</a:t>
            </a:r>
            <a:endParaRPr lang="en-US" sz="6700" b="1" i="1" dirty="0">
              <a:solidFill>
                <a:schemeClr val="tx1"/>
              </a:solidFill>
              <a:latin typeface="Arial"/>
              <a:cs typeface="Arial"/>
            </a:endParaRPr>
          </a:p>
        </p:txBody>
      </p:sp>
      <p:sp>
        <p:nvSpPr>
          <p:cNvPr id="1015819" name="Oval 11"/>
          <p:cNvSpPr>
            <a:spLocks noChangeArrowheads="1"/>
          </p:cNvSpPr>
          <p:nvPr/>
        </p:nvSpPr>
        <p:spPr bwMode="auto">
          <a:xfrm>
            <a:off x="8940800" y="3200400"/>
            <a:ext cx="914400" cy="609600"/>
          </a:xfrm>
          <a:prstGeom prst="ellipse">
            <a:avLst/>
          </a:prstGeom>
          <a:solidFill>
            <a:srgbClr val="0000FF"/>
          </a:solidFill>
          <a:ln w="12700">
            <a:solidFill>
              <a:schemeClr val="tx1"/>
            </a:solidFill>
            <a:round/>
            <a:headEnd type="none" w="sm" len="sm"/>
            <a:tailEnd type="none" w="sm" len="sm"/>
          </a:ln>
          <a:effectLst/>
        </p:spPr>
        <p:txBody>
          <a:bodyPr wrap="none" lIns="217709" tIns="108855" rIns="217709" bIns="108855" anchor="ctr"/>
          <a:lstStyle/>
          <a:p>
            <a:endParaRPr lang="en-US"/>
          </a:p>
        </p:txBody>
      </p:sp>
      <p:sp>
        <p:nvSpPr>
          <p:cNvPr id="1015820" name="Oval 12"/>
          <p:cNvSpPr>
            <a:spLocks noChangeArrowheads="1"/>
          </p:cNvSpPr>
          <p:nvPr/>
        </p:nvSpPr>
        <p:spPr bwMode="auto">
          <a:xfrm>
            <a:off x="6299200" y="7162800"/>
            <a:ext cx="914400" cy="609600"/>
          </a:xfrm>
          <a:prstGeom prst="ellipse">
            <a:avLst/>
          </a:prstGeom>
          <a:solidFill>
            <a:srgbClr val="0000FF"/>
          </a:solidFill>
          <a:ln w="12700">
            <a:solidFill>
              <a:schemeClr val="tx1"/>
            </a:solidFill>
            <a:round/>
            <a:headEnd type="none" w="sm" len="sm"/>
            <a:tailEnd type="none" w="sm" len="sm"/>
          </a:ln>
          <a:effectLst/>
        </p:spPr>
        <p:txBody>
          <a:bodyPr wrap="none" lIns="217709" tIns="108855" rIns="217709" bIns="108855" anchor="ctr"/>
          <a:lstStyle/>
          <a:p>
            <a:endParaRPr lang="en-US"/>
          </a:p>
        </p:txBody>
      </p:sp>
      <p:sp>
        <p:nvSpPr>
          <p:cNvPr id="1015821" name="Oval 13"/>
          <p:cNvSpPr>
            <a:spLocks noChangeArrowheads="1"/>
          </p:cNvSpPr>
          <p:nvPr/>
        </p:nvSpPr>
        <p:spPr bwMode="auto">
          <a:xfrm>
            <a:off x="4267200" y="11553826"/>
            <a:ext cx="914400" cy="609600"/>
          </a:xfrm>
          <a:prstGeom prst="ellipse">
            <a:avLst/>
          </a:prstGeom>
          <a:solidFill>
            <a:srgbClr val="0000FF"/>
          </a:solidFill>
          <a:ln w="12700">
            <a:solidFill>
              <a:schemeClr val="tx1"/>
            </a:solidFill>
            <a:round/>
            <a:headEnd type="none" w="sm" len="sm"/>
            <a:tailEnd type="none" w="sm" len="sm"/>
          </a:ln>
          <a:effectLst/>
        </p:spPr>
        <p:txBody>
          <a:bodyPr wrap="none" lIns="217709" tIns="108855" rIns="217709" bIns="108855" anchor="ctr"/>
          <a:lstStyle/>
          <a:p>
            <a:endParaRPr lang="en-US"/>
          </a:p>
        </p:txBody>
      </p:sp>
      <p:sp>
        <p:nvSpPr>
          <p:cNvPr id="1015822" name="Oval 14"/>
          <p:cNvSpPr>
            <a:spLocks noChangeArrowheads="1"/>
          </p:cNvSpPr>
          <p:nvPr/>
        </p:nvSpPr>
        <p:spPr bwMode="auto">
          <a:xfrm>
            <a:off x="12395200" y="3200400"/>
            <a:ext cx="914400" cy="609600"/>
          </a:xfrm>
          <a:prstGeom prst="ellipse">
            <a:avLst/>
          </a:prstGeom>
          <a:solidFill>
            <a:srgbClr val="0000FF"/>
          </a:solidFill>
          <a:ln w="12700">
            <a:solidFill>
              <a:schemeClr val="tx1"/>
            </a:solidFill>
            <a:round/>
            <a:headEnd type="none" w="sm" len="sm"/>
            <a:tailEnd type="none" w="sm" len="sm"/>
          </a:ln>
          <a:effectLst/>
        </p:spPr>
        <p:txBody>
          <a:bodyPr wrap="none" lIns="217709" tIns="108855" rIns="217709" bIns="108855" anchor="ctr"/>
          <a:lstStyle/>
          <a:p>
            <a:endParaRPr lang="en-US"/>
          </a:p>
        </p:txBody>
      </p:sp>
      <p:sp>
        <p:nvSpPr>
          <p:cNvPr id="1015823" name="Oval 15"/>
          <p:cNvSpPr>
            <a:spLocks noChangeArrowheads="1"/>
          </p:cNvSpPr>
          <p:nvPr/>
        </p:nvSpPr>
        <p:spPr bwMode="auto">
          <a:xfrm>
            <a:off x="15443200" y="7162800"/>
            <a:ext cx="914400" cy="609600"/>
          </a:xfrm>
          <a:prstGeom prst="ellipse">
            <a:avLst/>
          </a:prstGeom>
          <a:solidFill>
            <a:srgbClr val="0000FF"/>
          </a:solidFill>
          <a:ln w="12700">
            <a:solidFill>
              <a:schemeClr val="tx1"/>
            </a:solidFill>
            <a:round/>
            <a:headEnd type="none" w="sm" len="sm"/>
            <a:tailEnd type="none" w="sm" len="sm"/>
          </a:ln>
          <a:effectLst/>
        </p:spPr>
        <p:txBody>
          <a:bodyPr wrap="none" lIns="217709" tIns="108855" rIns="217709" bIns="108855" anchor="ctr"/>
          <a:lstStyle/>
          <a:p>
            <a:endParaRPr lang="en-US"/>
          </a:p>
        </p:txBody>
      </p:sp>
      <p:sp>
        <p:nvSpPr>
          <p:cNvPr id="1015824" name="Oval 16"/>
          <p:cNvSpPr>
            <a:spLocks noChangeArrowheads="1"/>
          </p:cNvSpPr>
          <p:nvPr/>
        </p:nvSpPr>
        <p:spPr bwMode="auto">
          <a:xfrm>
            <a:off x="17881600" y="11249026"/>
            <a:ext cx="914400" cy="609600"/>
          </a:xfrm>
          <a:prstGeom prst="ellipse">
            <a:avLst/>
          </a:prstGeom>
          <a:solidFill>
            <a:srgbClr val="0000FF"/>
          </a:solidFill>
          <a:ln w="12700">
            <a:solidFill>
              <a:schemeClr val="tx1"/>
            </a:solidFill>
            <a:round/>
            <a:headEnd type="none" w="sm" len="sm"/>
            <a:tailEnd type="none" w="sm" len="sm"/>
          </a:ln>
          <a:effectLst/>
        </p:spPr>
        <p:txBody>
          <a:bodyPr wrap="none" lIns="217709" tIns="108855" rIns="217709" bIns="108855" anchor="ctr"/>
          <a:lstStyle/>
          <a:p>
            <a:endParaRPr lang="en-US"/>
          </a:p>
        </p:txBody>
      </p:sp>
      <p:sp>
        <p:nvSpPr>
          <p:cNvPr id="1015825" name="Oval 17"/>
          <p:cNvSpPr>
            <a:spLocks noChangeArrowheads="1"/>
          </p:cNvSpPr>
          <p:nvPr/>
        </p:nvSpPr>
        <p:spPr bwMode="auto">
          <a:xfrm rot="1173167">
            <a:off x="7962901" y="1797050"/>
            <a:ext cx="7497232" cy="4114800"/>
          </a:xfrm>
          <a:prstGeom prst="ellipse">
            <a:avLst/>
          </a:prstGeom>
          <a:solidFill>
            <a:srgbClr val="FF7C80">
              <a:alpha val="49001"/>
            </a:srgbClr>
          </a:solidFill>
          <a:ln w="9525" algn="ctr">
            <a:solidFill>
              <a:schemeClr val="tx2"/>
            </a:solidFill>
            <a:round/>
            <a:headEnd/>
            <a:tailEnd/>
          </a:ln>
          <a:effectLst/>
        </p:spPr>
        <p:txBody>
          <a:bodyPr wrap="none" lIns="217709" tIns="108855" rIns="217709" bIns="108855" anchor="ctr"/>
          <a:lstStyle/>
          <a:p>
            <a:endParaRPr lang="en-US"/>
          </a:p>
        </p:txBody>
      </p:sp>
      <p:sp>
        <p:nvSpPr>
          <p:cNvPr id="1015828" name="AutoShape 20"/>
          <p:cNvSpPr>
            <a:spLocks/>
          </p:cNvSpPr>
          <p:nvPr/>
        </p:nvSpPr>
        <p:spPr bwMode="auto">
          <a:xfrm>
            <a:off x="812800" y="914400"/>
            <a:ext cx="4064000" cy="1524000"/>
          </a:xfrm>
          <a:prstGeom prst="borderCallout2">
            <a:avLst>
              <a:gd name="adj1" fmla="val 15000"/>
              <a:gd name="adj2" fmla="val 105000"/>
              <a:gd name="adj3" fmla="val 15000"/>
              <a:gd name="adj4" fmla="val 135625"/>
              <a:gd name="adj5" fmla="val 110000"/>
              <a:gd name="adj6" fmla="val 246042"/>
            </a:avLst>
          </a:prstGeom>
          <a:solidFill>
            <a:schemeClr val="tx2"/>
          </a:solidFill>
          <a:ln w="28575" algn="ctr">
            <a:solidFill>
              <a:srgbClr val="FF5050"/>
            </a:solidFill>
            <a:miter lim="800000"/>
            <a:headEnd/>
            <a:tailEnd/>
          </a:ln>
          <a:effectLst/>
        </p:spPr>
        <p:txBody>
          <a:bodyPr lIns="217709" tIns="108855" rIns="217709" bIns="108855" anchor="ctr"/>
          <a:lstStyle/>
          <a:p>
            <a:pPr algn="ctr"/>
            <a:r>
              <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Best time to </a:t>
            </a:r>
            <a:r>
              <a:rPr lang="en-US" sz="4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ReFocus</a:t>
            </a:r>
            <a:r>
              <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a:t>
            </a:r>
          </a:p>
        </p:txBody>
      </p:sp>
    </p:spTree>
    <p:extLst>
      <p:ext uri="{BB962C8B-B14F-4D97-AF65-F5344CB8AC3E}">
        <p14:creationId xmlns:p14="http://schemas.microsoft.com/office/powerpoint/2010/main" val="24706782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5825"/>
                                        </p:tgtEl>
                                        <p:attrNameLst>
                                          <p:attrName>style.visibility</p:attrName>
                                        </p:attrNameLst>
                                      </p:cBhvr>
                                      <p:to>
                                        <p:strVal val="visible"/>
                                      </p:to>
                                    </p:set>
                                    <p:animEffect transition="in" filter="dissolve">
                                      <p:cBhvr>
                                        <p:cTn id="7" dur="500"/>
                                        <p:tgtEl>
                                          <p:spTgt spid="101582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15828"/>
                                        </p:tgtEl>
                                        <p:attrNameLst>
                                          <p:attrName>style.visibility</p:attrName>
                                        </p:attrNameLst>
                                      </p:cBhvr>
                                      <p:to>
                                        <p:strVal val="visible"/>
                                      </p:to>
                                    </p:set>
                                    <p:animEffect transition="in" filter="dissolve">
                                      <p:cBhvr>
                                        <p:cTn id="11" dur="500"/>
                                        <p:tgtEl>
                                          <p:spTgt spid="1015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825" grpId="0" animBg="1"/>
      <p:bldP spid="1015828"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4294967295"/>
          </p:nvPr>
        </p:nvSpPr>
        <p:spPr>
          <a:xfrm>
            <a:off x="17475200" y="12496800"/>
            <a:ext cx="5689600" cy="952500"/>
          </a:xfrm>
          <a:prstGeom prst="rect">
            <a:avLst/>
          </a:prstGeom>
        </p:spPr>
        <p:txBody>
          <a:bodyPr lIns="217709" tIns="108855" rIns="217709" bIns="108855"/>
          <a:lstStyle/>
          <a:p>
            <a:fld id="{9C19F24A-4D3B-4108-8202-D83F960C55CD}" type="slidenum">
              <a:rPr lang="en-US"/>
              <a:pPr/>
              <a:t>94</a:t>
            </a:fld>
            <a:endParaRPr lang="en-US"/>
          </a:p>
        </p:txBody>
      </p:sp>
      <p:sp>
        <p:nvSpPr>
          <p:cNvPr id="997378" name="Rectangle 2"/>
          <p:cNvSpPr>
            <a:spLocks noChangeArrowheads="1"/>
          </p:cNvSpPr>
          <p:nvPr/>
        </p:nvSpPr>
        <p:spPr bwMode="auto">
          <a:xfrm>
            <a:off x="4203701" y="2009776"/>
            <a:ext cx="24384000" cy="1512498"/>
          </a:xfrm>
          <a:prstGeom prst="rect">
            <a:avLst/>
          </a:prstGeom>
          <a:noFill/>
          <a:ln w="9525">
            <a:noFill/>
            <a:miter lim="800000"/>
            <a:headEnd/>
            <a:tailEnd/>
          </a:ln>
          <a:effectLst/>
        </p:spPr>
        <p:txBody>
          <a:bodyPr lIns="217709" tIns="108855" rIns="217709" bIns="108855">
            <a:spAutoFit/>
          </a:bodyPr>
          <a:lstStyle/>
          <a:p>
            <a:endParaRPr lang="en-US"/>
          </a:p>
        </p:txBody>
      </p:sp>
      <p:pic>
        <p:nvPicPr>
          <p:cNvPr id="997379" name="Picture 3" descr="discussing_your_churchs_development"/>
          <p:cNvPicPr>
            <a:picLocks noChangeAspect="1" noChangeArrowheads="1"/>
          </p:cNvPicPr>
          <p:nvPr/>
        </p:nvPicPr>
        <p:blipFill>
          <a:blip r:embed="rId3"/>
          <a:srcRect/>
          <a:stretch>
            <a:fillRect/>
          </a:stretch>
        </p:blipFill>
        <p:spPr bwMode="auto">
          <a:xfrm>
            <a:off x="0" y="0"/>
            <a:ext cx="24681928" cy="13686641"/>
          </a:xfrm>
          <a:prstGeom prst="rect">
            <a:avLst/>
          </a:prstGeom>
          <a:noFill/>
        </p:spPr>
      </p:pic>
      <p:sp>
        <p:nvSpPr>
          <p:cNvPr id="2" name="TextBox 1"/>
          <p:cNvSpPr txBox="1"/>
          <p:nvPr/>
        </p:nvSpPr>
        <p:spPr>
          <a:xfrm>
            <a:off x="0" y="3590"/>
            <a:ext cx="24688800" cy="923330"/>
          </a:xfrm>
          <a:prstGeom prst="rect">
            <a:avLst/>
          </a:prstGeom>
          <a:solidFill>
            <a:srgbClr val="FFFFFF"/>
          </a:solidFill>
          <a:ln>
            <a:solidFill>
              <a:schemeClr val="tx1"/>
            </a:solidFill>
          </a:ln>
        </p:spPr>
        <p:txBody>
          <a:bodyPr wrap="square" rtlCol="0">
            <a:spAutoFit/>
          </a:bodyPr>
          <a:lstStyle/>
          <a:p>
            <a:r>
              <a:rPr lang="en-US" sz="5400" dirty="0" smtClean="0"/>
              <a:t>Which Category Best Describes Your Church</a:t>
            </a:r>
            <a:endParaRPr lang="en-US" sz="5400" dirty="0"/>
          </a:p>
        </p:txBody>
      </p:sp>
      <p:sp>
        <p:nvSpPr>
          <p:cNvPr id="3" name="TextBox 2"/>
          <p:cNvSpPr txBox="1"/>
          <p:nvPr/>
        </p:nvSpPr>
        <p:spPr>
          <a:xfrm>
            <a:off x="3650" y="1143000"/>
            <a:ext cx="1447800" cy="12280287"/>
          </a:xfrm>
          <a:prstGeom prst="rect">
            <a:avLst/>
          </a:prstGeom>
          <a:solidFill>
            <a:srgbClr val="FFFFFF"/>
          </a:solidFill>
        </p:spPr>
        <p:txBody>
          <a:bodyPr wrap="square" rtlCol="0">
            <a:spAutoFit/>
          </a:bodyPr>
          <a:lstStyle/>
          <a:p>
            <a:endParaRPr lang="en-US" sz="7200" dirty="0" smtClean="0"/>
          </a:p>
          <a:p>
            <a:endParaRPr lang="en-US" sz="7200" dirty="0"/>
          </a:p>
          <a:p>
            <a:endParaRPr lang="en-US" sz="7200" dirty="0" smtClean="0"/>
          </a:p>
          <a:p>
            <a:endParaRPr lang="en-US" sz="7200" dirty="0"/>
          </a:p>
          <a:p>
            <a:endParaRPr lang="en-US" sz="7200" dirty="0" smtClean="0"/>
          </a:p>
          <a:p>
            <a:endParaRPr lang="en-US" sz="7200" dirty="0"/>
          </a:p>
          <a:p>
            <a:endParaRPr lang="en-US" sz="7200" dirty="0" smtClean="0"/>
          </a:p>
          <a:p>
            <a:endParaRPr lang="en-US" sz="7200" dirty="0"/>
          </a:p>
          <a:p>
            <a:endParaRPr lang="en-US" sz="7200" dirty="0" smtClean="0"/>
          </a:p>
          <a:p>
            <a:endParaRPr lang="en-US" sz="7200" dirty="0"/>
          </a:p>
          <a:p>
            <a:endParaRPr lang="en-US" sz="7200" dirty="0"/>
          </a:p>
        </p:txBody>
      </p:sp>
      <p:sp>
        <p:nvSpPr>
          <p:cNvPr id="7" name="TextBox 6"/>
          <p:cNvSpPr txBox="1"/>
          <p:nvPr/>
        </p:nvSpPr>
        <p:spPr>
          <a:xfrm>
            <a:off x="23164800" y="1600200"/>
            <a:ext cx="1219200" cy="11726286"/>
          </a:xfrm>
          <a:prstGeom prst="rect">
            <a:avLst/>
          </a:prstGeom>
          <a:solidFill>
            <a:srgbClr val="FFFFFF"/>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Oval 3"/>
          <p:cNvSpPr/>
          <p:nvPr/>
        </p:nvSpPr>
        <p:spPr bwMode="auto">
          <a:xfrm>
            <a:off x="4724400" y="2438400"/>
            <a:ext cx="6172200" cy="1447800"/>
          </a:xfrm>
          <a:prstGeom prst="ellipse">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40000"/>
              </a:lnSpc>
              <a:spcBef>
                <a:spcPct val="0"/>
              </a:spcBef>
              <a:spcAft>
                <a:spcPct val="0"/>
              </a:spcAft>
              <a:buClrTx/>
              <a:buSzTx/>
              <a:buFontTx/>
              <a:buNone/>
              <a:tabLst/>
            </a:pPr>
            <a:r>
              <a:rPr kumimoji="0" lang="en-US" sz="9600" b="0" i="0" u="none" strike="noStrike" cap="none" normalizeH="0" baseline="30000" dirty="0" smtClean="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rPr>
              <a:t>Mature</a:t>
            </a:r>
            <a:endParaRPr kumimoji="0" lang="en-US" sz="9600" b="0" i="0" u="none" strike="noStrike" cap="none" normalizeH="0" baseline="30000" dirty="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endParaRPr>
          </a:p>
        </p:txBody>
      </p:sp>
      <p:sp>
        <p:nvSpPr>
          <p:cNvPr id="9" name="Oval 8"/>
          <p:cNvSpPr/>
          <p:nvPr/>
        </p:nvSpPr>
        <p:spPr bwMode="auto">
          <a:xfrm>
            <a:off x="14097000" y="2438400"/>
            <a:ext cx="6096000" cy="1447800"/>
          </a:xfrm>
          <a:prstGeom prst="ellipse">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40000"/>
              </a:lnSpc>
              <a:spcBef>
                <a:spcPct val="0"/>
              </a:spcBef>
              <a:spcAft>
                <a:spcPct val="0"/>
              </a:spcAft>
              <a:buClrTx/>
              <a:buSzTx/>
              <a:buFontTx/>
              <a:buNone/>
              <a:tabLst/>
            </a:pPr>
            <a:r>
              <a:rPr kumimoji="0" lang="en-US" sz="8800" b="0" i="0" u="none" strike="noStrike" cap="none" normalizeH="0" baseline="30000" dirty="0" smtClean="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rPr>
              <a:t>Maintenance</a:t>
            </a:r>
            <a:endParaRPr kumimoji="0" lang="en-US" sz="8800" b="0" i="0" u="none" strike="noStrike" cap="none" normalizeH="0" baseline="30000" dirty="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endParaRPr>
          </a:p>
        </p:txBody>
      </p:sp>
      <p:sp>
        <p:nvSpPr>
          <p:cNvPr id="10" name="Oval 9"/>
          <p:cNvSpPr/>
          <p:nvPr/>
        </p:nvSpPr>
        <p:spPr bwMode="auto">
          <a:xfrm>
            <a:off x="2514600" y="6629400"/>
            <a:ext cx="6477000" cy="1380591"/>
          </a:xfrm>
          <a:prstGeom prst="ellipse">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40000"/>
              </a:lnSpc>
              <a:spcBef>
                <a:spcPct val="0"/>
              </a:spcBef>
              <a:spcAft>
                <a:spcPct val="0"/>
              </a:spcAft>
              <a:buClrTx/>
              <a:buSzTx/>
              <a:buFontTx/>
              <a:buNone/>
              <a:tabLst/>
            </a:pPr>
            <a:r>
              <a:rPr lang="en-US" sz="8800" spc="300" baseline="30000" dirty="0" smtClean="0">
                <a:latin typeface="Gill Sans" pitchFamily="-1" charset="0"/>
                <a:ea typeface="ヒラギノ角ゴ ProN W3" pitchFamily="-1" charset="-128"/>
                <a:cs typeface="ヒラギノ角ゴ ProN W3" pitchFamily="-1" charset="-128"/>
                <a:sym typeface="Gill Sans" pitchFamily="-1" charset="0"/>
              </a:rPr>
              <a:t>Growth</a:t>
            </a:r>
            <a:endParaRPr kumimoji="0" lang="en-US" sz="8800" b="0" i="0" u="none" strike="noStrike" cap="none" spc="300" normalizeH="0" baseline="30000" dirty="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endParaRPr>
          </a:p>
        </p:txBody>
      </p:sp>
      <p:sp>
        <p:nvSpPr>
          <p:cNvPr id="11" name="Oval 10"/>
          <p:cNvSpPr/>
          <p:nvPr/>
        </p:nvSpPr>
        <p:spPr bwMode="auto">
          <a:xfrm>
            <a:off x="16154400" y="6629400"/>
            <a:ext cx="6019800" cy="1447800"/>
          </a:xfrm>
          <a:prstGeom prst="ellipse">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40000"/>
              </a:lnSpc>
              <a:spcBef>
                <a:spcPct val="0"/>
              </a:spcBef>
              <a:spcAft>
                <a:spcPct val="0"/>
              </a:spcAft>
              <a:buClrTx/>
              <a:buSzTx/>
              <a:buFontTx/>
              <a:buNone/>
              <a:tabLst/>
            </a:pPr>
            <a:r>
              <a:rPr kumimoji="0" lang="en-US" sz="8800" b="0" i="0" u="none" strike="noStrike" cap="none" normalizeH="0" baseline="30000" dirty="0" smtClean="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rPr>
              <a:t>Decline</a:t>
            </a:r>
            <a:endParaRPr kumimoji="0" lang="en-US" sz="8800" b="0" i="0" u="none" strike="noStrike" cap="none" normalizeH="0" baseline="30000" dirty="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endParaRPr>
          </a:p>
        </p:txBody>
      </p:sp>
      <p:sp>
        <p:nvSpPr>
          <p:cNvPr id="13" name="Oval 12"/>
          <p:cNvSpPr/>
          <p:nvPr/>
        </p:nvSpPr>
        <p:spPr bwMode="auto">
          <a:xfrm>
            <a:off x="1828800" y="10668000"/>
            <a:ext cx="6096000" cy="1447800"/>
          </a:xfrm>
          <a:prstGeom prst="ellipse">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40000"/>
              </a:lnSpc>
              <a:spcBef>
                <a:spcPts val="0"/>
              </a:spcBef>
              <a:spcAft>
                <a:spcPct val="0"/>
              </a:spcAft>
              <a:buClrTx/>
              <a:buSzTx/>
              <a:buFontTx/>
              <a:buNone/>
              <a:tabLst/>
            </a:pPr>
            <a:r>
              <a:rPr kumimoji="0" lang="en-US" sz="8800" b="0" i="0" u="none" strike="noStrike" cap="none" spc="300" normalizeH="0" baseline="30000" dirty="0" smtClean="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rPr>
              <a:t>Birth</a:t>
            </a:r>
            <a:endParaRPr kumimoji="0" lang="en-US" sz="8800" b="0" i="0" u="none" strike="noStrike" cap="none" spc="300" normalizeH="0" baseline="30000" dirty="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endParaRPr>
          </a:p>
        </p:txBody>
      </p:sp>
      <p:sp>
        <p:nvSpPr>
          <p:cNvPr id="14" name="Oval 13"/>
          <p:cNvSpPr/>
          <p:nvPr/>
        </p:nvSpPr>
        <p:spPr bwMode="auto">
          <a:xfrm>
            <a:off x="16840200" y="10668000"/>
            <a:ext cx="6096000" cy="1447800"/>
          </a:xfrm>
          <a:prstGeom prst="ellipse">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40000"/>
              </a:lnSpc>
              <a:spcBef>
                <a:spcPts val="600"/>
              </a:spcBef>
              <a:spcAft>
                <a:spcPct val="0"/>
              </a:spcAft>
              <a:buClrTx/>
              <a:buSzTx/>
              <a:buFontTx/>
              <a:buNone/>
              <a:tabLst/>
            </a:pPr>
            <a:r>
              <a:rPr kumimoji="0" lang="en-US" sz="8800" b="0" i="0" u="none" strike="noStrike" cap="none" normalizeH="0" baseline="30000" dirty="0" smtClean="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rPr>
              <a:t>Death</a:t>
            </a:r>
            <a:endParaRPr kumimoji="0" lang="en-US" sz="8800" b="0" i="0" u="none" strike="noStrike" cap="none" normalizeH="0" baseline="30000" dirty="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endParaRPr>
          </a:p>
        </p:txBody>
      </p:sp>
      <p:sp>
        <p:nvSpPr>
          <p:cNvPr id="8" name="Line Callout 1 7"/>
          <p:cNvSpPr/>
          <p:nvPr/>
        </p:nvSpPr>
        <p:spPr bwMode="auto">
          <a:xfrm>
            <a:off x="9906000" y="8458200"/>
            <a:ext cx="5334000" cy="1143000"/>
          </a:xfrm>
          <a:prstGeom prst="borderCallout1">
            <a:avLst>
              <a:gd name="adj1" fmla="val 48455"/>
              <a:gd name="adj2" fmla="val -321"/>
              <a:gd name="adj3" fmla="val 185339"/>
              <a:gd name="adj4" fmla="val -89417"/>
            </a:avLst>
          </a:prstGeom>
          <a:solidFill>
            <a:schemeClr val="accent6">
              <a:lumMod val="20000"/>
              <a:lumOff val="80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400" b="0" i="0" u="none" strike="noStrike" cap="none" normalizeH="0" baseline="0" dirty="0" err="1" smtClean="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rPr>
              <a:t>Missional</a:t>
            </a:r>
            <a:r>
              <a:rPr kumimoji="0" lang="en-US" sz="5400" b="0" i="0" u="none" strike="noStrike" cap="none" normalizeH="0" baseline="0" dirty="0" smtClean="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rPr>
              <a:t> Church</a:t>
            </a:r>
            <a:endParaRPr kumimoji="0" lang="en-US" sz="5400" b="0" i="0" u="none" strike="noStrike" cap="none" normalizeH="0" baseline="0" dirty="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endParaRPr>
          </a:p>
        </p:txBody>
      </p:sp>
      <p:cxnSp>
        <p:nvCxnSpPr>
          <p:cNvPr id="15" name="Straight Connector 14"/>
          <p:cNvCxnSpPr>
            <a:stCxn id="10" idx="4"/>
            <a:endCxn id="8" idx="2"/>
          </p:cNvCxnSpPr>
          <p:nvPr/>
        </p:nvCxnSpPr>
        <p:spPr bwMode="auto">
          <a:xfrm>
            <a:off x="5753100" y="8009991"/>
            <a:ext cx="4152900" cy="1019709"/>
          </a:xfrm>
          <a:prstGeom prst="line">
            <a:avLst/>
          </a:prstGeom>
          <a:solidFill>
            <a:schemeClr val="accent1"/>
          </a:solidFill>
          <a:ln w="25400" cap="flat" cmpd="sng" algn="ctr">
            <a:solidFill>
              <a:srgbClr val="000000"/>
            </a:solidFill>
            <a:prstDash val="solid"/>
            <a:round/>
            <a:headEnd type="none" w="med" len="med"/>
            <a:tailEnd type="none" w="med" len="med"/>
          </a:ln>
          <a:effectLst/>
        </p:spPr>
      </p:cxnSp>
      <p:sp>
        <p:nvSpPr>
          <p:cNvPr id="17" name="Line Callout 1 16"/>
          <p:cNvSpPr/>
          <p:nvPr/>
        </p:nvSpPr>
        <p:spPr bwMode="auto">
          <a:xfrm>
            <a:off x="1524000" y="4724400"/>
            <a:ext cx="4267200" cy="1371600"/>
          </a:xfrm>
          <a:prstGeom prst="borderCallout1">
            <a:avLst>
              <a:gd name="adj1" fmla="val -54980"/>
              <a:gd name="adj2" fmla="val 142595"/>
              <a:gd name="adj3" fmla="val 45968"/>
              <a:gd name="adj4" fmla="val 100904"/>
            </a:avLst>
          </a:prstGeom>
          <a:solidFill>
            <a:srgbClr val="CECEE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400" b="0" i="0" u="none" strike="noStrike" cap="none" normalizeH="0" baseline="0" dirty="0" smtClean="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rPr>
              <a:t>Stable Church</a:t>
            </a:r>
            <a:endParaRPr kumimoji="0" lang="en-US" sz="5400" b="0" i="0" u="none" strike="noStrike" cap="none" normalizeH="0" baseline="0" dirty="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endParaRPr>
          </a:p>
        </p:txBody>
      </p:sp>
      <p:sp>
        <p:nvSpPr>
          <p:cNvPr id="18" name="Line Callout 1 17"/>
          <p:cNvSpPr/>
          <p:nvPr/>
        </p:nvSpPr>
        <p:spPr bwMode="auto">
          <a:xfrm>
            <a:off x="19431000" y="1219200"/>
            <a:ext cx="4953000" cy="1371600"/>
          </a:xfrm>
          <a:prstGeom prst="borderCallout1">
            <a:avLst>
              <a:gd name="adj1" fmla="val 55128"/>
              <a:gd name="adj2" fmla="val 1740"/>
              <a:gd name="adj3" fmla="val 95964"/>
              <a:gd name="adj4" fmla="val -71299"/>
            </a:avLst>
          </a:prstGeom>
          <a:solidFill>
            <a:srgbClr val="CECEE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400" b="0" i="0" u="none" strike="noStrike" cap="none" normalizeH="0" baseline="0" dirty="0" smtClean="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rPr>
              <a:t>At Risk Church</a:t>
            </a:r>
            <a:endParaRPr kumimoji="0" lang="en-US" sz="5400" b="0" i="0" u="none" strike="noStrike" cap="none" normalizeH="0" baseline="0" dirty="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endParaRPr>
          </a:p>
        </p:txBody>
      </p:sp>
      <p:sp>
        <p:nvSpPr>
          <p:cNvPr id="19" name="Line Callout 1 18"/>
          <p:cNvSpPr/>
          <p:nvPr/>
        </p:nvSpPr>
        <p:spPr bwMode="auto">
          <a:xfrm>
            <a:off x="10134600" y="11201400"/>
            <a:ext cx="5486400" cy="990600"/>
          </a:xfrm>
          <a:prstGeom prst="borderCallout1">
            <a:avLst>
              <a:gd name="adj1" fmla="val 80720"/>
              <a:gd name="adj2" fmla="val 147652"/>
              <a:gd name="adj3" fmla="val 50137"/>
              <a:gd name="adj4" fmla="val 99777"/>
            </a:avLst>
          </a:prstGeom>
          <a:solidFill>
            <a:srgbClr val="CECEE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400" b="0" i="0" u="none" strike="noStrike" cap="none" normalizeH="0" baseline="0" dirty="0" smtClean="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rPr>
              <a:t>In Crisis Church</a:t>
            </a:r>
            <a:endParaRPr kumimoji="0" lang="en-US" sz="5400" b="0" i="0" u="none" strike="noStrike" cap="none" normalizeH="0" baseline="0" dirty="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endParaRPr>
          </a:p>
        </p:txBody>
      </p:sp>
      <p:cxnSp>
        <p:nvCxnSpPr>
          <p:cNvPr id="21" name="Straight Connector 20"/>
          <p:cNvCxnSpPr>
            <a:stCxn id="19" idx="0"/>
            <a:endCxn id="11" idx="4"/>
          </p:cNvCxnSpPr>
          <p:nvPr/>
        </p:nvCxnSpPr>
        <p:spPr bwMode="auto">
          <a:xfrm flipV="1">
            <a:off x="15621000" y="8077200"/>
            <a:ext cx="3543300" cy="3619500"/>
          </a:xfrm>
          <a:prstGeom prst="line">
            <a:avLst/>
          </a:prstGeom>
          <a:solidFill>
            <a:schemeClr val="accent1"/>
          </a:solidFill>
          <a:ln w="25400" cap="flat" cmpd="sng" algn="ctr">
            <a:solidFill>
              <a:srgbClr val="000000"/>
            </a:solidFill>
            <a:prstDash val="solid"/>
            <a:round/>
            <a:headEnd type="none" w="med" len="med"/>
            <a:tailEnd type="none" w="med" len="med"/>
          </a:ln>
          <a:effectLst/>
        </p:spPr>
      </p:cxnSp>
    </p:spTree>
    <p:extLst>
      <p:ext uri="{BB962C8B-B14F-4D97-AF65-F5344CB8AC3E}">
        <p14:creationId xmlns:p14="http://schemas.microsoft.com/office/powerpoint/2010/main" val="12457283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tgtEl>
                                          <p:spTgt spid="19"/>
                                        </p:tgtEl>
                                      </p:cBhvr>
                                    </p:animEffect>
                                  </p:childTnLst>
                                </p:cTn>
                              </p:par>
                              <p:par>
                                <p:cTn id="26" presetID="9"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8" grpId="0" animBg="1"/>
      <p:bldP spid="1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Becoming a Healthy </a:t>
            </a:r>
            <a:r>
              <a:rPr lang="en-US"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Missional</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Church</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sz="half" idx="1"/>
          </p:nvPr>
        </p:nvSpPr>
        <p:spPr>
          <a:xfrm>
            <a:off x="1219200" y="4114800"/>
            <a:ext cx="10896600" cy="9051925"/>
          </a:xfrm>
        </p:spPr>
        <p:txBody>
          <a:bodyPr/>
          <a:lstStyle/>
          <a:p>
            <a:pPr marL="0" indent="0">
              <a:spcAft>
                <a:spcPts val="1200"/>
              </a:spcAft>
              <a:buNone/>
            </a:pP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Healthy churches are passionate about…</a:t>
            </a:r>
          </a:p>
          <a:p>
            <a:pPr marL="1080000" indent="-540000">
              <a:buClr>
                <a:schemeClr val="bg1"/>
              </a:buClr>
            </a:pP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Loving </a:t>
            </a:r>
            <a:r>
              <a:rPr lang="en-US" sz="5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Relationships</a:t>
            </a:r>
          </a:p>
          <a:p>
            <a:pPr marL="1080000" indent="-540000">
              <a:buClr>
                <a:schemeClr val="bg1"/>
              </a:buClr>
            </a:pP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Servant </a:t>
            </a: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a:t>
            </a: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eadership</a:t>
            </a:r>
          </a:p>
          <a:p>
            <a:pPr marL="1080000" indent="-540000">
              <a:buClr>
                <a:schemeClr val="bg1"/>
              </a:buClr>
            </a:pPr>
            <a:r>
              <a:rPr lang="en-US" sz="5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Following</a:t>
            </a: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God anywhere</a:t>
            </a:r>
          </a:p>
          <a:p>
            <a:pPr marL="1080000" indent="-540000">
              <a:buClr>
                <a:schemeClr val="bg1"/>
              </a:buClr>
            </a:pP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Welcoming </a:t>
            </a:r>
            <a:r>
              <a:rPr lang="en-US" sz="5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EVERYONE</a:t>
            </a:r>
          </a:p>
          <a:p>
            <a:pPr marL="1080000" indent="-540000">
              <a:buClr>
                <a:schemeClr val="bg1"/>
              </a:buClr>
            </a:pP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Developing Life Changing Ministries</a:t>
            </a:r>
          </a:p>
        </p:txBody>
      </p:sp>
      <p:sp>
        <p:nvSpPr>
          <p:cNvPr id="5" name="Content Placeholder 4"/>
          <p:cNvSpPr>
            <a:spLocks noGrp="1"/>
          </p:cNvSpPr>
          <p:nvPr>
            <p:ph sz="half" idx="2"/>
          </p:nvPr>
        </p:nvSpPr>
        <p:spPr>
          <a:xfrm>
            <a:off x="12344400" y="4114800"/>
            <a:ext cx="10896600" cy="9051925"/>
          </a:xfrm>
        </p:spPr>
        <p:txBody>
          <a:bodyPr/>
          <a:lstStyle/>
          <a:p>
            <a:pPr marL="0" indent="0">
              <a:spcAft>
                <a:spcPts val="1200"/>
              </a:spcAft>
              <a:buNone/>
            </a:pP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Healthy Churches develop a Culture of…</a:t>
            </a:r>
          </a:p>
          <a:p>
            <a:pPr marL="1080000" indent="-540000">
              <a:buClr>
                <a:schemeClr val="bg1"/>
              </a:buClr>
            </a:pPr>
            <a:r>
              <a:rPr lang="en-US" sz="5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a:t>
            </a:r>
            <a:r>
              <a:rPr lang="en-US" sz="5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enerosity</a:t>
            </a:r>
          </a:p>
          <a:p>
            <a:pPr marL="1225800" indent="-685800">
              <a:buClr>
                <a:schemeClr val="bg1"/>
              </a:buClr>
            </a:pPr>
            <a:r>
              <a:rPr lang="en-US" sz="5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a:t>
            </a:r>
            <a:r>
              <a:rPr lang="en-US" sz="5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ratitude</a:t>
            </a: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to God</a:t>
            </a:r>
          </a:p>
          <a:p>
            <a:pPr marL="1080000" indent="-540000">
              <a:buClr>
                <a:schemeClr val="bg1"/>
              </a:buClr>
            </a:pP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Personal development</a:t>
            </a:r>
          </a:p>
          <a:p>
            <a:pPr marL="1080000" indent="-540000">
              <a:buClr>
                <a:schemeClr val="bg1"/>
              </a:buClr>
            </a:pPr>
            <a:r>
              <a:rPr lang="en-US" sz="5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Simple</a:t>
            </a: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structures and processes</a:t>
            </a:r>
          </a:p>
          <a:p>
            <a:pPr marL="1080000" indent="-540000">
              <a:buClr>
                <a:schemeClr val="bg1"/>
              </a:buClr>
            </a:pP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Spiritual development</a:t>
            </a:r>
          </a:p>
          <a:p>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Slide Number Placeholder 3"/>
          <p:cNvSpPr>
            <a:spLocks noGrp="1"/>
          </p:cNvSpPr>
          <p:nvPr>
            <p:ph type="sldNum" sz="quarter" idx="10"/>
          </p:nvPr>
        </p:nvSpPr>
        <p:spPr/>
        <p:txBody>
          <a:bodyPr/>
          <a:lstStyle/>
          <a:p>
            <a:pPr>
              <a:defRPr/>
            </a:pPr>
            <a:fld id="{9C25095B-000F-E14B-BC83-0EBEF0EDD01D}" type="slidenum">
              <a:rPr lang="en-US" smtClean="0"/>
              <a:pPr>
                <a:defRPr/>
              </a:pPr>
              <a:t>95</a:t>
            </a:fld>
            <a:endParaRPr lang="en-US"/>
          </a:p>
        </p:txBody>
      </p:sp>
      <p:sp>
        <p:nvSpPr>
          <p:cNvPr id="6" name="TextBox 5"/>
          <p:cNvSpPr txBox="1"/>
          <p:nvPr/>
        </p:nvSpPr>
        <p:spPr>
          <a:xfrm>
            <a:off x="0" y="2133600"/>
            <a:ext cx="24384000" cy="1200329"/>
          </a:xfrm>
          <a:prstGeom prst="rect">
            <a:avLst/>
          </a:prstGeom>
          <a:noFill/>
        </p:spPr>
        <p:txBody>
          <a:bodyPr wrap="square" rtlCol="0">
            <a:spAutoFit/>
          </a:bodyPr>
          <a:lstStyle/>
          <a:p>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10 </a:t>
            </a:r>
            <a:r>
              <a:rPr lang="en-US" sz="72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Essentialsof</a:t>
            </a: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 a Healthy </a:t>
            </a:r>
            <a:r>
              <a:rPr lang="en-US" sz="72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Chruch</a:t>
            </a: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rPr>
              <a:t> </a:t>
            </a:r>
            <a:endPar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a:cs typeface="Arial"/>
            </a:endParaRPr>
          </a:p>
        </p:txBody>
      </p:sp>
    </p:spTree>
    <p:extLst>
      <p:ext uri="{BB962C8B-B14F-4D97-AF65-F5344CB8AC3E}">
        <p14:creationId xmlns:p14="http://schemas.microsoft.com/office/powerpoint/2010/main" val="2543068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dissolve">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dissolve">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dissolve">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dissolve">
                                      <p:cBhvr>
                                        <p:cTn id="52" dur="500"/>
                                        <p:tgtEl>
                                          <p:spTgt spid="5">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dissolve">
                                      <p:cBhvr>
                                        <p:cTn id="57" dur="500"/>
                                        <p:tgtEl>
                                          <p:spTgt spid="5">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animEffect transition="in" filter="dissolve">
                                      <p:cBhvr>
                                        <p:cTn id="6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Seven Sins of Dying Churches</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p:txBody>
          <a:bodyPr/>
          <a:lstStyle/>
          <a:p>
            <a:pPr marL="1800000" indent="-1080000">
              <a:spcBef>
                <a:spcPts val="2500"/>
              </a:spcBef>
              <a:buClrTx/>
              <a:buFont typeface="+mj-lt"/>
              <a:buAutoNum type="arabicPeriod"/>
              <a:defRPr/>
            </a:pPr>
            <a:r>
              <a:rPr lang="en-US" dirty="0" smtClean="0"/>
              <a:t>Doctrine </a:t>
            </a:r>
            <a:r>
              <a:rPr lang="en-US" u="sng" dirty="0" smtClean="0"/>
              <a:t>Dilution</a:t>
            </a:r>
          </a:p>
          <a:p>
            <a:pPr marL="1800000" indent="-1080000">
              <a:spcBef>
                <a:spcPts val="2500"/>
              </a:spcBef>
              <a:buClrTx/>
              <a:buFont typeface="+mj-lt"/>
              <a:buAutoNum type="arabicPeriod"/>
              <a:defRPr/>
            </a:pPr>
            <a:r>
              <a:rPr lang="en-US" dirty="0" smtClean="0"/>
              <a:t>Loss of Evangelistic Passion</a:t>
            </a:r>
          </a:p>
          <a:p>
            <a:pPr marL="1800000" indent="-1080000">
              <a:spcBef>
                <a:spcPts val="2500"/>
              </a:spcBef>
              <a:buClrTx/>
              <a:buFont typeface="+mj-lt"/>
              <a:buAutoNum type="arabicPeriod"/>
              <a:defRPr/>
            </a:pPr>
            <a:r>
              <a:rPr lang="en-US" dirty="0" smtClean="0"/>
              <a:t>Failure to be </a:t>
            </a:r>
            <a:r>
              <a:rPr lang="en-US" u="sng" dirty="0" smtClean="0"/>
              <a:t>Relevant</a:t>
            </a:r>
          </a:p>
          <a:p>
            <a:pPr marL="1800000" indent="-1080000">
              <a:spcBef>
                <a:spcPts val="2500"/>
              </a:spcBef>
              <a:buClrTx/>
              <a:buFont typeface="+mj-lt"/>
              <a:buAutoNum type="arabicPeriod"/>
              <a:defRPr/>
            </a:pPr>
            <a:r>
              <a:rPr lang="en-US" dirty="0" smtClean="0"/>
              <a:t>Few Outwardly </a:t>
            </a:r>
            <a:r>
              <a:rPr lang="en-US" dirty="0" err="1" smtClean="0"/>
              <a:t>Focosed</a:t>
            </a:r>
            <a:r>
              <a:rPr lang="en-US" dirty="0" smtClean="0"/>
              <a:t> Ministries</a:t>
            </a:r>
          </a:p>
          <a:p>
            <a:pPr marL="1800000" indent="-1080000">
              <a:spcBef>
                <a:spcPts val="2500"/>
              </a:spcBef>
              <a:buClrTx/>
              <a:buFont typeface="+mj-lt"/>
              <a:buAutoNum type="arabicPeriod"/>
              <a:defRPr/>
            </a:pPr>
            <a:r>
              <a:rPr lang="en-US" dirty="0" smtClean="0"/>
              <a:t>Conflict Over </a:t>
            </a:r>
            <a:r>
              <a:rPr lang="en-US" u="sng" dirty="0" smtClean="0"/>
              <a:t>Personal</a:t>
            </a:r>
            <a:r>
              <a:rPr lang="en-US" dirty="0" smtClean="0"/>
              <a:t> Preferences</a:t>
            </a:r>
          </a:p>
          <a:p>
            <a:pPr marL="1800000" indent="-1080000">
              <a:spcBef>
                <a:spcPts val="2500"/>
              </a:spcBef>
              <a:buClrTx/>
              <a:buFont typeface="+mj-lt"/>
              <a:buAutoNum type="arabicPeriod"/>
              <a:defRPr/>
            </a:pPr>
            <a:r>
              <a:rPr lang="en-US" dirty="0" smtClean="0"/>
              <a:t>The Priority of Comfort</a:t>
            </a:r>
          </a:p>
          <a:p>
            <a:pPr marL="1800000" indent="-1080000">
              <a:spcBef>
                <a:spcPts val="2500"/>
              </a:spcBef>
              <a:buClrTx/>
              <a:buFont typeface="+mj-lt"/>
              <a:buAutoNum type="arabicPeriod"/>
              <a:defRPr/>
            </a:pPr>
            <a:r>
              <a:rPr lang="en-US" dirty="0" smtClean="0"/>
              <a:t>Biblical </a:t>
            </a:r>
            <a:r>
              <a:rPr lang="en-US" u="sng" dirty="0" smtClean="0"/>
              <a:t>Illiteracy</a:t>
            </a:r>
          </a:p>
          <a:p>
            <a:pPr>
              <a:defRPr/>
            </a:pPr>
            <a:endParaRPr lang="en-US" dirty="0"/>
          </a:p>
        </p:txBody>
      </p:sp>
      <p:sp>
        <p:nvSpPr>
          <p:cNvPr id="185347"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2F2E8207-61F4-9649-8217-399E26015D51}" type="slidenum">
              <a:rPr lang="en-US" sz="2400">
                <a:solidFill>
                  <a:schemeClr val="tx1"/>
                </a:solidFill>
                <a:latin typeface="Calibri" charset="0"/>
                <a:cs typeface="Calibri" charset="0"/>
                <a:sym typeface="Calibri" charset="0"/>
              </a:rPr>
              <a:pPr eaLnBrk="1" hangingPunct="1"/>
              <a:t>96</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 re-Activated Church Will…</a:t>
            </a:r>
            <a:endParaRPr lang="en-US"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04450"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1800000" indent="-1080000">
              <a:spcBef>
                <a:spcPts val="2500"/>
              </a:spcBef>
              <a:buClrTx/>
              <a:defRPr/>
            </a:pPr>
            <a:r>
              <a:rPr lang="en-US" dirty="0">
                <a:latin typeface="Arial Narrow" charset="0"/>
                <a:ea typeface="ヒラギノ角ゴ ProN W3" charset="0"/>
                <a:cs typeface="Arial Narrow" charset="0"/>
              </a:rPr>
              <a:t>R</a:t>
            </a:r>
            <a:r>
              <a:rPr lang="en-US" dirty="0" smtClean="0">
                <a:latin typeface="Arial Narrow" charset="0"/>
                <a:ea typeface="ヒラギノ角ゴ ProN W3" charset="0"/>
                <a:cs typeface="Arial Narrow" charset="0"/>
              </a:rPr>
              <a:t>enew its focus </a:t>
            </a:r>
            <a:r>
              <a:rPr lang="en-US" dirty="0">
                <a:latin typeface="Arial Narrow" charset="0"/>
                <a:ea typeface="ヒラギノ角ゴ ProN W3" charset="0"/>
                <a:cs typeface="Arial Narrow" charset="0"/>
              </a:rPr>
              <a:t>on prayer for </a:t>
            </a:r>
            <a:r>
              <a:rPr lang="en-US" dirty="0" smtClean="0">
                <a:latin typeface="Arial Narrow" charset="0"/>
                <a:ea typeface="ヒラギノ角ゴ ProN W3" charset="0"/>
                <a:cs typeface="Arial Narrow" charset="0"/>
              </a:rPr>
              <a:t>future.</a:t>
            </a:r>
          </a:p>
          <a:p>
            <a:pPr marL="1800000" indent="-1080000">
              <a:spcBef>
                <a:spcPts val="2500"/>
              </a:spcBef>
              <a:buClrTx/>
              <a:defRPr/>
            </a:pPr>
            <a:r>
              <a:rPr lang="en-US" dirty="0" smtClean="0">
                <a:latin typeface="Arial Narrow" charset="0"/>
                <a:ea typeface="ヒラギノ角ゴ ProN W3" charset="0"/>
                <a:cs typeface="Arial Narrow" charset="0"/>
              </a:rPr>
              <a:t>Recommit to Gods Word as its foundation.</a:t>
            </a:r>
            <a:endParaRPr lang="en-US" dirty="0">
              <a:latin typeface="Arial Narrow" charset="0"/>
              <a:ea typeface="ヒラギノ角ゴ ProN W3" charset="0"/>
              <a:cs typeface="Arial Narrow" charset="0"/>
            </a:endParaRPr>
          </a:p>
          <a:p>
            <a:pPr marL="1800000" indent="-1080000">
              <a:spcBef>
                <a:spcPts val="2500"/>
              </a:spcBef>
              <a:buClrTx/>
              <a:defRPr/>
            </a:pPr>
            <a:r>
              <a:rPr lang="en-US" dirty="0" smtClean="0">
                <a:latin typeface="Arial Narrow" charset="0"/>
                <a:ea typeface="ヒラギノ角ゴ ProN W3" charset="0"/>
                <a:cs typeface="Arial Narrow" charset="0"/>
              </a:rPr>
              <a:t>Develop a fresh passion and priority for evangelism.</a:t>
            </a:r>
          </a:p>
          <a:p>
            <a:pPr marL="1800000" indent="-1080000">
              <a:spcBef>
                <a:spcPts val="2500"/>
              </a:spcBef>
              <a:buClrTx/>
              <a:defRPr/>
            </a:pPr>
            <a:r>
              <a:rPr lang="en-US" dirty="0" smtClean="0">
                <a:latin typeface="Arial Narrow" charset="0"/>
                <a:ea typeface="ヒラギノ角ゴ ProN W3" charset="0"/>
                <a:cs typeface="Arial Narrow" charset="0"/>
              </a:rPr>
              <a:t>Surrender its ownership of the church and give it to God.</a:t>
            </a:r>
          </a:p>
          <a:p>
            <a:pPr marL="1800000" indent="-1080000">
              <a:spcBef>
                <a:spcPts val="2500"/>
              </a:spcBef>
              <a:buClrTx/>
              <a:defRPr/>
            </a:pPr>
            <a:r>
              <a:rPr lang="en-US" dirty="0" smtClean="0">
                <a:latin typeface="Arial Narrow" charset="0"/>
                <a:ea typeface="ヒラギノ角ゴ ProN W3" charset="0"/>
                <a:cs typeface="Arial Narrow" charset="0"/>
              </a:rPr>
              <a:t>Commit to becoming a healthy church which deals with conflict and differences in a godly manner.</a:t>
            </a:r>
          </a:p>
          <a:p>
            <a:pPr marL="1800000" indent="-1080000">
              <a:spcBef>
                <a:spcPts val="2500"/>
              </a:spcBef>
              <a:buClrTx/>
              <a:defRPr/>
            </a:pPr>
            <a:r>
              <a:rPr lang="en-US" dirty="0" smtClean="0">
                <a:latin typeface="Arial Narrow" charset="0"/>
                <a:ea typeface="ヒラギノ角ゴ ProN W3" charset="0"/>
                <a:cs typeface="Arial Narrow" charset="0"/>
              </a:rPr>
              <a:t>Refuse to allow disunity, division or </a:t>
            </a:r>
            <a:r>
              <a:rPr lang="en-US" dirty="0" err="1" smtClean="0">
                <a:latin typeface="Arial Narrow" charset="0"/>
                <a:ea typeface="ヒラギノ角ゴ ProN W3" charset="0"/>
                <a:cs typeface="Arial Narrow" charset="0"/>
              </a:rPr>
              <a:t>desension</a:t>
            </a:r>
            <a:r>
              <a:rPr lang="en-US" dirty="0" smtClean="0">
                <a:latin typeface="Arial Narrow" charset="0"/>
                <a:ea typeface="ヒラギノ角ゴ ProN W3" charset="0"/>
                <a:cs typeface="Arial Narrow" charset="0"/>
              </a:rPr>
              <a:t> to destroy alignment in the work of ministry.</a:t>
            </a:r>
          </a:p>
          <a:p>
            <a:pPr marL="0" indent="0">
              <a:buFont typeface="Arial" charset="0"/>
              <a:buNone/>
              <a:defRPr/>
            </a:pPr>
            <a:endParaRPr lang="en-US" dirty="0">
              <a:latin typeface="Arial Narrow" charset="0"/>
              <a:ea typeface="ヒラギノ角ゴ ProN W3" charset="0"/>
              <a:cs typeface="Arial Narrow" charset="0"/>
            </a:endParaRPr>
          </a:p>
        </p:txBody>
      </p:sp>
      <p:sp>
        <p:nvSpPr>
          <p:cNvPr id="187395"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01885706-FFC0-2249-B5E3-DB679D506502}" type="slidenum">
              <a:rPr lang="en-US" sz="2400">
                <a:solidFill>
                  <a:schemeClr val="tx1"/>
                </a:solidFill>
                <a:latin typeface="Calibri" charset="0"/>
                <a:cs typeface="Calibri" charset="0"/>
                <a:sym typeface="Calibri" charset="0"/>
              </a:rPr>
              <a:pPr eaLnBrk="1" hangingPunct="1"/>
              <a:t>97</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4 Ways to attempt re-Activation</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Content Placeholder 6"/>
          <p:cNvSpPr>
            <a:spLocks noGrp="1"/>
          </p:cNvSpPr>
          <p:nvPr>
            <p:ph idx="1"/>
          </p:nvPr>
        </p:nvSpPr>
        <p:spPr/>
        <p:txBody>
          <a:bodyPr/>
          <a:lstStyle/>
          <a:p>
            <a:pPr marL="1800000" indent="-1080000">
              <a:buClrTx/>
              <a:buFont typeface="+mj-lt"/>
              <a:buAutoNum type="arabicPeriod"/>
            </a:pP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Change policy</a:t>
            </a:r>
          </a:p>
          <a:p>
            <a:pPr marL="1800000" indent="-1080000">
              <a:buClrTx/>
              <a:buFont typeface="+mj-lt"/>
              <a:buAutoNum type="arabicPeriod"/>
            </a:pP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Change personnel</a:t>
            </a:r>
          </a:p>
          <a:p>
            <a:pPr marL="1800000" indent="-1080000">
              <a:buClrTx/>
              <a:buFont typeface="+mj-lt"/>
              <a:buAutoNum type="arabicPeriod"/>
            </a:pP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Change programs</a:t>
            </a:r>
          </a:p>
          <a:p>
            <a:pPr marL="1800000" indent="-1080000">
              <a:buClrTx/>
              <a:buFont typeface="+mj-lt"/>
              <a:buAutoNum type="arabicPeriod"/>
            </a:pP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Clarify</a:t>
            </a:r>
            <a:endParaRPr lang="en-US" sz="72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Slide Number Placeholder 4"/>
          <p:cNvSpPr>
            <a:spLocks noGrp="1"/>
          </p:cNvSpPr>
          <p:nvPr>
            <p:ph type="sldNum" sz="quarter" idx="10"/>
          </p:nvPr>
        </p:nvSpPr>
        <p:spPr/>
        <p:txBody>
          <a:bodyPr/>
          <a:lstStyle/>
          <a:p>
            <a:pPr>
              <a:defRPr/>
            </a:pPr>
            <a:fld id="{BB9973D5-B22C-6A44-98C3-C52BE3AB9ED6}" type="slidenum">
              <a:rPr lang="en-US" smtClean="0"/>
              <a:pPr>
                <a:defRPr/>
              </a:pPr>
              <a:t>98</a:t>
            </a:fld>
            <a:endParaRPr lang="en-US"/>
          </a:p>
        </p:txBody>
      </p:sp>
      <p:sp>
        <p:nvSpPr>
          <p:cNvPr id="2" name="TextBox 1"/>
          <p:cNvSpPr txBox="1"/>
          <p:nvPr/>
        </p:nvSpPr>
        <p:spPr>
          <a:xfrm>
            <a:off x="5486400" y="6781800"/>
            <a:ext cx="6002915" cy="1446550"/>
          </a:xfrm>
          <a:prstGeom prst="rect">
            <a:avLst/>
          </a:prstGeom>
          <a:noFill/>
        </p:spPr>
        <p:txBody>
          <a:bodyPr wrap="none" rtlCol="0">
            <a:spAutoFit/>
          </a:bodyPr>
          <a:lstStyle/>
          <a:p>
            <a:r>
              <a:rPr lang="en-US" sz="88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PURPOSE</a:t>
            </a:r>
            <a:endParaRPr lang="en-US" dirty="0"/>
          </a:p>
        </p:txBody>
      </p:sp>
    </p:spTree>
    <p:extLst>
      <p:ext uri="{BB962C8B-B14F-4D97-AF65-F5344CB8AC3E}">
        <p14:creationId xmlns:p14="http://schemas.microsoft.com/office/powerpoint/2010/main" val="27098011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par>
                          <p:cTn id="23" fill="hold">
                            <p:stCondLst>
                              <p:cond delay="500"/>
                            </p:stCondLst>
                            <p:childTnLst>
                              <p:par>
                                <p:cTn id="24" presetID="38" presetClass="entr" presetSubtype="0" accel="50000" fill="hold" grpId="0" nodeType="afterEffect">
                                  <p:stCondLst>
                                    <p:cond delay="0"/>
                                  </p:stCondLst>
                                  <p:iterate type="lt">
                                    <p:tmPct val="50000"/>
                                  </p:iterate>
                                  <p:childTnLst>
                                    <p:set>
                                      <p:cBhvr>
                                        <p:cTn id="25" dur="1" fill="hold">
                                          <p:stCondLst>
                                            <p:cond delay="0"/>
                                          </p:stCondLst>
                                        </p:cTn>
                                        <p:tgtEl>
                                          <p:spTgt spid="2"/>
                                        </p:tgtEl>
                                        <p:attrNameLst>
                                          <p:attrName>style.visibility</p:attrName>
                                        </p:attrNameLst>
                                      </p:cBhvr>
                                      <p:to>
                                        <p:strVal val="visible"/>
                                      </p:to>
                                    </p:set>
                                    <p:set>
                                      <p:cBhvr>
                                        <p:cTn id="26" dur="227" fill="hold">
                                          <p:stCondLst>
                                            <p:cond delay="0"/>
                                          </p:stCondLst>
                                        </p:cTn>
                                        <p:tgtEl>
                                          <p:spTgt spid="2"/>
                                        </p:tgtEl>
                                        <p:attrNameLst>
                                          <p:attrName>style.rotation</p:attrName>
                                        </p:attrNameLst>
                                      </p:cBhvr>
                                      <p:to>
                                        <p:strVal val="-45.0"/>
                                      </p:to>
                                    </p:set>
                                    <p:anim calcmode="lin" valueType="num">
                                      <p:cBhvr>
                                        <p:cTn id="27" dur="227" fill="hold">
                                          <p:stCondLst>
                                            <p:cond delay="227"/>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28" dur="227"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29" dur="78" decel="50000" autoRev="1" fill="hold">
                                          <p:stCondLst>
                                            <p:cond delay="227"/>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30"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Questions to consider </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 the process…</a:t>
            </a: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Content Placeholder 2"/>
          <p:cNvSpPr>
            <a:spLocks noGrp="1"/>
          </p:cNvSpPr>
          <p:nvPr>
            <p:ph idx="1"/>
          </p:nvPr>
        </p:nvSpPr>
        <p:spPr/>
        <p:txBody>
          <a:bodyPr/>
          <a:lstStyle/>
          <a:p>
            <a:pPr marL="1800000" indent="-1080000">
              <a:spcBef>
                <a:spcPts val="2100"/>
              </a:spcBef>
              <a:buClrTx/>
              <a:defRPr/>
            </a:pPr>
            <a:r>
              <a:rPr lang="en-US" dirty="0"/>
              <a:t>Are we a Christ centered church?</a:t>
            </a:r>
          </a:p>
          <a:p>
            <a:pPr marL="1800000" indent="-1080000">
              <a:spcBef>
                <a:spcPts val="2100"/>
              </a:spcBef>
              <a:buClrTx/>
              <a:defRPr/>
            </a:pPr>
            <a:r>
              <a:rPr lang="en-US" dirty="0"/>
              <a:t>Are we passionate about reaching the lost and missions?</a:t>
            </a:r>
          </a:p>
          <a:p>
            <a:pPr marL="1800000" indent="-1080000">
              <a:spcBef>
                <a:spcPts val="2100"/>
              </a:spcBef>
              <a:buClrTx/>
              <a:defRPr/>
            </a:pPr>
            <a:r>
              <a:rPr lang="en-US" dirty="0"/>
              <a:t>Are we more interested in insiders or outsiders?</a:t>
            </a:r>
          </a:p>
          <a:p>
            <a:pPr marL="1800000" indent="-1080000">
              <a:spcBef>
                <a:spcPts val="2100"/>
              </a:spcBef>
              <a:buClrTx/>
              <a:defRPr/>
            </a:pPr>
            <a:r>
              <a:rPr lang="en-US" dirty="0"/>
              <a:t>Are we sensitive to new people who come or do we want to spend time with old friends?</a:t>
            </a:r>
          </a:p>
          <a:p>
            <a:pPr marL="1800000" indent="-1080000">
              <a:spcBef>
                <a:spcPts val="2100"/>
              </a:spcBef>
              <a:buClrTx/>
              <a:defRPr/>
            </a:pPr>
            <a:r>
              <a:rPr lang="en-US" dirty="0"/>
              <a:t>Are we trying to do too much with too few resources?</a:t>
            </a:r>
          </a:p>
          <a:p>
            <a:pPr marL="1800000" indent="-1080000">
              <a:spcBef>
                <a:spcPts val="2100"/>
              </a:spcBef>
              <a:buClrTx/>
              <a:defRPr/>
            </a:pPr>
            <a:r>
              <a:rPr lang="en-US" dirty="0"/>
              <a:t>What areas do we need to simplify in order to be more effective?</a:t>
            </a:r>
          </a:p>
          <a:p>
            <a:pPr>
              <a:defRPr/>
            </a:pPr>
            <a:endParaRPr lang="en-US" dirty="0"/>
          </a:p>
        </p:txBody>
      </p:sp>
      <p:sp>
        <p:nvSpPr>
          <p:cNvPr id="191491"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84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8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8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8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84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8400">
                <a:solidFill>
                  <a:srgbClr val="000000"/>
                </a:solidFill>
                <a:latin typeface="Gill Sans" charset="0"/>
                <a:ea typeface="ヒラギノ角ゴ ProN W3" charset="0"/>
                <a:cs typeface="ヒラギノ角ゴ ProN W3" charset="0"/>
                <a:sym typeface="Gill Sans" charset="0"/>
              </a:defRPr>
            </a:lvl9pPr>
          </a:lstStyle>
          <a:p>
            <a:pPr eaLnBrk="1" hangingPunct="1"/>
            <a:fld id="{0446DC43-7ABB-A34E-B89C-6F234DEF9ACC}" type="slidenum">
              <a:rPr lang="en-US" sz="2400">
                <a:solidFill>
                  <a:schemeClr val="tx1"/>
                </a:solidFill>
                <a:latin typeface="Calibri" charset="0"/>
                <a:cs typeface="Calibri" charset="0"/>
                <a:sym typeface="Calibri" charset="0"/>
              </a:rPr>
              <a:pPr eaLnBrk="1" hangingPunct="1"/>
              <a:t>99</a:t>
            </a:fld>
            <a:endParaRPr lang="en-US" sz="2400">
              <a:solidFill>
                <a:schemeClr val="tx1"/>
              </a:solidFill>
              <a:latin typeface="Calibri" charset="0"/>
              <a:cs typeface="Calibri" charset="0"/>
              <a:sym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FULL BLANK">
  <a:themeElements>
    <a:clrScheme name="">
      <a:dk1>
        <a:srgbClr val="000000"/>
      </a:dk1>
      <a:lt1>
        <a:srgbClr val="EEECE1"/>
      </a:lt1>
      <a:dk2>
        <a:srgbClr val="000000"/>
      </a:dk2>
      <a:lt2>
        <a:srgbClr val="000000"/>
      </a:lt2>
      <a:accent1>
        <a:srgbClr val="BBE0E3"/>
      </a:accent1>
      <a:accent2>
        <a:srgbClr val="333399"/>
      </a:accent2>
      <a:accent3>
        <a:srgbClr val="F5F4EE"/>
      </a:accent3>
      <a:accent4>
        <a:srgbClr val="000000"/>
      </a:accent4>
      <a:accent5>
        <a:srgbClr val="DAEDEF"/>
      </a:accent5>
      <a:accent6>
        <a:srgbClr val="2D2D8A"/>
      </a:accent6>
      <a:hlink>
        <a:srgbClr val="009999"/>
      </a:hlink>
      <a:folHlink>
        <a:srgbClr val="99CC00"/>
      </a:folHlink>
    </a:clrScheme>
    <a:fontScheme name="FULL BLANK">
      <a:majorFont>
        <a:latin typeface="Calibri"/>
        <a:ea typeface="ヒラギノ角ゴ ProN W3"/>
        <a:cs typeface="ヒラギノ角ゴ ProN W3"/>
      </a:majorFont>
      <a:minorFont>
        <a:latin typeface="ciphe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400" b="0" i="0" u="none" strike="noStrike" cap="none" normalizeH="0" baseline="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400" b="0" i="0" u="none" strike="noStrike" cap="none" normalizeH="0" baseline="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defRPr>
        </a:defPPr>
      </a:lstStyle>
    </a:lnDef>
  </a:objectDefaults>
  <a:extraClrSchemeLst>
    <a:extraClrScheme>
      <a:clrScheme name="FULL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NNER BLANK">
  <a:themeElements>
    <a:clrScheme name="">
      <a:dk1>
        <a:srgbClr val="000000"/>
      </a:dk1>
      <a:lt1>
        <a:srgbClr val="EEECE1"/>
      </a:lt1>
      <a:dk2>
        <a:srgbClr val="000000"/>
      </a:dk2>
      <a:lt2>
        <a:srgbClr val="000000"/>
      </a:lt2>
      <a:accent1>
        <a:srgbClr val="EEECE0"/>
      </a:accent1>
      <a:accent2>
        <a:srgbClr val="333399"/>
      </a:accent2>
      <a:accent3>
        <a:srgbClr val="F5F4EE"/>
      </a:accent3>
      <a:accent4>
        <a:srgbClr val="000000"/>
      </a:accent4>
      <a:accent5>
        <a:srgbClr val="F5F4ED"/>
      </a:accent5>
      <a:accent6>
        <a:srgbClr val="2D2D8A"/>
      </a:accent6>
      <a:hlink>
        <a:srgbClr val="009999"/>
      </a:hlink>
      <a:folHlink>
        <a:srgbClr val="99CC00"/>
      </a:folHlink>
    </a:clrScheme>
    <a:fontScheme name="BANNER BLANK">
      <a:majorFont>
        <a:latin typeface="Calibri"/>
        <a:ea typeface="ヒラギノ角ゴ ProN W3"/>
        <a:cs typeface="ヒラギノ角ゴ ProN W3"/>
      </a:majorFont>
      <a:minorFont>
        <a:latin typeface="ciphe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400" b="0" i="0" u="none" strike="noStrike" cap="none" normalizeH="0" baseline="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400" b="0" i="0" u="none" strike="noStrike" cap="none" normalizeH="0" baseline="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defRPr>
        </a:defPPr>
      </a:lstStyle>
    </a:lnDef>
  </a:objectDefaults>
  <a:extraClrSchemeLst>
    <a:extraClrScheme>
      <a:clrScheme name="BANNER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IDER BLANK">
  <a:themeElements>
    <a:clrScheme name="">
      <a:dk1>
        <a:srgbClr val="000000"/>
      </a:dk1>
      <a:lt1>
        <a:srgbClr val="EEECE1"/>
      </a:lt1>
      <a:dk2>
        <a:srgbClr val="000000"/>
      </a:dk2>
      <a:lt2>
        <a:srgbClr val="808080"/>
      </a:lt2>
      <a:accent1>
        <a:srgbClr val="BBE0E3"/>
      </a:accent1>
      <a:accent2>
        <a:srgbClr val="333399"/>
      </a:accent2>
      <a:accent3>
        <a:srgbClr val="F5F4EE"/>
      </a:accent3>
      <a:accent4>
        <a:srgbClr val="000000"/>
      </a:accent4>
      <a:accent5>
        <a:srgbClr val="DAEDEF"/>
      </a:accent5>
      <a:accent6>
        <a:srgbClr val="2D2D8A"/>
      </a:accent6>
      <a:hlink>
        <a:srgbClr val="009999"/>
      </a:hlink>
      <a:folHlink>
        <a:srgbClr val="99CC00"/>
      </a:folHlink>
    </a:clrScheme>
    <a:fontScheme name="WIDER BLANK">
      <a:majorFont>
        <a:latin typeface="Calibri"/>
        <a:ea typeface="ヒラギノ角ゴ ProN W3"/>
        <a:cs typeface="ヒラギノ角ゴ ProN W3"/>
      </a:majorFont>
      <a:minorFont>
        <a:latin typeface="ciphe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400" b="0" i="0" u="none" strike="noStrike" cap="none" normalizeH="0" baseline="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400" b="0" i="0" u="none" strike="noStrike" cap="none" normalizeH="0" baseline="0">
            <a:ln>
              <a:noFill/>
            </a:ln>
            <a:solidFill>
              <a:srgbClr val="000000"/>
            </a:solidFill>
            <a:effectLst/>
            <a:latin typeface="Gill Sans" pitchFamily="-1" charset="0"/>
            <a:ea typeface="ヒラギノ角ゴ ProN W3" pitchFamily="-1" charset="-128"/>
            <a:cs typeface="ヒラギノ角ゴ ProN W3" pitchFamily="-1" charset="-128"/>
            <a:sym typeface="Gill Sans" pitchFamily="-1" charset="0"/>
          </a:defRPr>
        </a:defPPr>
      </a:lstStyle>
    </a:lnDef>
  </a:objectDefaults>
  <a:extraClrSchemeLst>
    <a:extraClrScheme>
      <a:clrScheme name="WIDER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12428</TotalTime>
  <Pages>0</Pages>
  <Words>8117</Words>
  <Characters>0</Characters>
  <Application>Microsoft Macintosh PowerPoint</Application>
  <PresentationFormat>Custom</PresentationFormat>
  <Lines>0</Lines>
  <Paragraphs>1171</Paragraphs>
  <Slides>102</Slides>
  <Notes>64</Notes>
  <HiddenSlides>6</HiddenSlides>
  <MMClips>0</MMClips>
  <ScaleCrop>false</ScaleCrop>
  <HeadingPairs>
    <vt:vector size="4" baseType="variant">
      <vt:variant>
        <vt:lpstr>Theme</vt:lpstr>
      </vt:variant>
      <vt:variant>
        <vt:i4>3</vt:i4>
      </vt:variant>
      <vt:variant>
        <vt:lpstr>Slide Titles</vt:lpstr>
      </vt:variant>
      <vt:variant>
        <vt:i4>102</vt:i4>
      </vt:variant>
    </vt:vector>
  </HeadingPairs>
  <TitlesOfParts>
    <vt:vector size="105" baseType="lpstr">
      <vt:lpstr>FULL BLANK</vt:lpstr>
      <vt:lpstr>BANNER BLANK</vt:lpstr>
      <vt:lpstr>WIDER BLANK</vt:lpstr>
      <vt:lpstr>PowerPoint Presentation</vt:lpstr>
      <vt:lpstr>re-Activate Key Verses</vt:lpstr>
      <vt:lpstr>PowerPoint Presentation</vt:lpstr>
      <vt:lpstr>Biblical Basis for Planning</vt:lpstr>
      <vt:lpstr>Genesis 11:1-8</vt:lpstr>
      <vt:lpstr>PowerPoint Presentation</vt:lpstr>
      <vt:lpstr>Key to Failure</vt:lpstr>
      <vt:lpstr>Biblical Basis for Planning</vt:lpstr>
      <vt:lpstr>Genesis 1:1-31</vt:lpstr>
      <vt:lpstr>Biblical Basis for Planning</vt:lpstr>
      <vt:lpstr>Genesis 6:11-14 &amp; 22</vt:lpstr>
      <vt:lpstr>Biblical Basis for Planning</vt:lpstr>
      <vt:lpstr>Genesis 12:1-3</vt:lpstr>
      <vt:lpstr>Biblical Basis for Planning</vt:lpstr>
      <vt:lpstr>Exodus 14</vt:lpstr>
      <vt:lpstr>Exodus 14</vt:lpstr>
      <vt:lpstr>Genesis 3</vt:lpstr>
      <vt:lpstr>PowerPoint Presentation</vt:lpstr>
      <vt:lpstr>Biblical Basis for Planning</vt:lpstr>
      <vt:lpstr>Joshua - Joshua 6</vt:lpstr>
      <vt:lpstr>Gideon - Judges 7</vt:lpstr>
      <vt:lpstr>David - 1 Samuel 17</vt:lpstr>
      <vt:lpstr>Biblical Basis for Planning</vt:lpstr>
      <vt:lpstr>Construction Strategies</vt:lpstr>
      <vt:lpstr>Biblical Basis for Planning</vt:lpstr>
      <vt:lpstr>Matthew 28</vt:lpstr>
      <vt:lpstr>Acts 1</vt:lpstr>
      <vt:lpstr>Biblical Basis for Planning</vt:lpstr>
      <vt:lpstr>Acts 6</vt:lpstr>
      <vt:lpstr>Biblical Basis for Planning</vt:lpstr>
      <vt:lpstr>Moses - Exodus 3</vt:lpstr>
      <vt:lpstr>Gideon – Judges 6</vt:lpstr>
      <vt:lpstr>David – 1 Samuel 16</vt:lpstr>
      <vt:lpstr>Jesus Leadership Strategy Luke 6</vt:lpstr>
      <vt:lpstr>Failure vs Success</vt:lpstr>
      <vt:lpstr>State of The Church</vt:lpstr>
      <vt:lpstr>State of The Church</vt:lpstr>
      <vt:lpstr>State of The Church</vt:lpstr>
      <vt:lpstr>Where churches are at fault</vt:lpstr>
      <vt:lpstr>Proverbs 27:23-27 </vt:lpstr>
      <vt:lpstr>A Healthy Missional Church is…</vt:lpstr>
      <vt:lpstr>A Healthy Missional Church is…</vt:lpstr>
      <vt:lpstr>A Healthy Missional Church is…</vt:lpstr>
      <vt:lpstr>A Healthy Missional Church is…</vt:lpstr>
      <vt:lpstr>A Healthy Missional Church is…</vt:lpstr>
      <vt:lpstr>A healthy Church…</vt:lpstr>
      <vt:lpstr>A Healthy Church</vt:lpstr>
      <vt:lpstr>Healthy Church Culture</vt:lpstr>
      <vt:lpstr>PowerPoint Presentation</vt:lpstr>
      <vt:lpstr>PowerPoint Presentation</vt:lpstr>
      <vt:lpstr>Top Priorities of Pastors Survey</vt:lpstr>
      <vt:lpstr>PowerPoint Presentation</vt:lpstr>
      <vt:lpstr>PowerPoint Presentation</vt:lpstr>
      <vt:lpstr>Challenge of the Church</vt:lpstr>
      <vt:lpstr>PowerPoint Presentation</vt:lpstr>
      <vt:lpstr>“The unique ‘sin’ of evangelicals tends to be doing the ‘right’ thing but with improper motives.”  (Kinnaman)</vt:lpstr>
      <vt:lpstr>PowerPoint Presentation</vt:lpstr>
      <vt:lpstr>3 Necessities in Moving Forward</vt:lpstr>
      <vt:lpstr>Key Question</vt:lpstr>
      <vt:lpstr>The art of leadership lies in how a person impliments change, not just in the change its self.</vt:lpstr>
      <vt:lpstr>Change must be Lead</vt:lpstr>
      <vt:lpstr>The  LIFE CYCLE  of a Church</vt:lpstr>
      <vt:lpstr>PowerPoint Presentation</vt:lpstr>
      <vt:lpstr>PowerPoint Presentation</vt:lpstr>
      <vt:lpstr>The Healthy Missional Church   Life Cycle: Birth and Growth</vt:lpstr>
      <vt:lpstr>PowerPoint Presentation</vt:lpstr>
      <vt:lpstr>The Healthy Missional Church   Life Cycle: Birth &amp; Growth</vt:lpstr>
      <vt:lpstr>PowerPoint Presentation</vt:lpstr>
      <vt:lpstr>“The Stable Church”  Life Cycle: Maturity</vt:lpstr>
      <vt:lpstr>PowerPoint Presentation</vt:lpstr>
      <vt:lpstr>“The Stable Church” Life Cycle: Maturity</vt:lpstr>
      <vt:lpstr>PowerPoint Presentation</vt:lpstr>
      <vt:lpstr>PowerPoint Presentation</vt:lpstr>
      <vt:lpstr>“The At Risk Church”  Life Cycle: Maintenance</vt:lpstr>
      <vt:lpstr>General Characteristics Cont’d</vt:lpstr>
      <vt:lpstr>“The At Risk Church”  Life Cycle: Maintenance</vt:lpstr>
      <vt:lpstr>PowerPoint Presentation</vt:lpstr>
      <vt:lpstr>Clip from </vt:lpstr>
      <vt:lpstr>PowerPoint Presentation</vt:lpstr>
      <vt:lpstr>The In Crisis Church   Church Stage – Decline &amp; Death</vt:lpstr>
      <vt:lpstr>General Characteristics Cont’d… </vt:lpstr>
      <vt:lpstr>The In Crisis Church   Life Cycle: Decline &amp; Death</vt:lpstr>
      <vt:lpstr>PowerPoint Presentation</vt:lpstr>
      <vt:lpstr>Key Verse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Becoming a Healthy Missional Church</vt:lpstr>
      <vt:lpstr>Seven Sins of Dying Churches</vt:lpstr>
      <vt:lpstr>A re-Activated Church Will…</vt:lpstr>
      <vt:lpstr>4 Ways to attempt re-Activation</vt:lpstr>
      <vt:lpstr>Questions to consider in the process… </vt:lpstr>
      <vt:lpstr>Doing a lot of good things does not necessarily mean you are doing the best things. </vt:lpstr>
      <vt:lpstr>Community Relationship Covenant… </vt:lpstr>
      <vt:lpstr>Church Evaluation  You cannot get where you’re going  if you don’t know where you are!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Organization  It’s About Time!</dc:title>
  <dc:subject/>
  <dc:creator>Ministry Advantage</dc:creator>
  <cp:keywords/>
  <dc:description/>
  <cp:lastModifiedBy>Russ Olmon</cp:lastModifiedBy>
  <cp:revision>299</cp:revision>
  <cp:lastPrinted>2012-09-28T13:27:07Z</cp:lastPrinted>
  <dcterms:created xsi:type="dcterms:W3CDTF">2012-09-28T12:38:46Z</dcterms:created>
  <dcterms:modified xsi:type="dcterms:W3CDTF">2015-05-26T20:13:44Z</dcterms:modified>
</cp:coreProperties>
</file>